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79" r:id="rId8"/>
    <p:sldId id="280" r:id="rId9"/>
    <p:sldId id="281" r:id="rId10"/>
    <p:sldId id="282" r:id="rId11"/>
    <p:sldId id="283"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8B45A4-FCCA-4022-A7D7-849084B677C5}"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9B40B2DA-B10D-467A-BA7A-85B73AF5C0A1}">
      <dgm:prSet/>
      <dgm:spPr/>
      <dgm:t>
        <a:bodyPr/>
        <a:lstStyle/>
        <a:p>
          <a:pPr>
            <a:defRPr cap="all"/>
          </a:pPr>
          <a:r>
            <a:rPr lang="en-US" baseline="0" dirty="0"/>
            <a:t>Wicca/PAGANISM</a:t>
          </a:r>
          <a:br>
            <a:rPr lang="en-US" baseline="0" dirty="0"/>
          </a:br>
          <a:r>
            <a:rPr lang="en-US" baseline="0" dirty="0"/>
            <a:t> and environmentalism </a:t>
          </a:r>
          <a:endParaRPr lang="en-US" dirty="0"/>
        </a:p>
      </dgm:t>
    </dgm:pt>
    <dgm:pt modelId="{2002D7A7-8050-4499-BC68-04657BAD394A}" type="parTrans" cxnId="{A05C5EB5-8FB5-4D8F-B7AD-18F700AB994A}">
      <dgm:prSet/>
      <dgm:spPr/>
      <dgm:t>
        <a:bodyPr/>
        <a:lstStyle/>
        <a:p>
          <a:endParaRPr lang="en-US"/>
        </a:p>
      </dgm:t>
    </dgm:pt>
    <dgm:pt modelId="{7ABFFBA4-5A42-4488-A9D8-C5262A017E4E}" type="sibTrans" cxnId="{A05C5EB5-8FB5-4D8F-B7AD-18F700AB994A}">
      <dgm:prSet/>
      <dgm:spPr/>
      <dgm:t>
        <a:bodyPr/>
        <a:lstStyle/>
        <a:p>
          <a:endParaRPr lang="en-US"/>
        </a:p>
      </dgm:t>
    </dgm:pt>
    <dgm:pt modelId="{E98C41E3-B061-4F0F-B273-DAE7B1C83A15}">
      <dgm:prSet/>
      <dgm:spPr/>
      <dgm:t>
        <a:bodyPr/>
        <a:lstStyle/>
        <a:p>
          <a:pPr>
            <a:defRPr cap="all"/>
          </a:pPr>
          <a:r>
            <a:rPr lang="en-US" baseline="0"/>
            <a:t>Dianic Wicca and feminism</a:t>
          </a:r>
          <a:endParaRPr lang="en-US"/>
        </a:p>
      </dgm:t>
    </dgm:pt>
    <dgm:pt modelId="{53985F8C-F3F6-4D8A-A5AA-C827E955B7BA}" type="parTrans" cxnId="{6A0D79C8-801C-4A5A-9F4A-5678A5837D57}">
      <dgm:prSet/>
      <dgm:spPr/>
      <dgm:t>
        <a:bodyPr/>
        <a:lstStyle/>
        <a:p>
          <a:endParaRPr lang="en-US"/>
        </a:p>
      </dgm:t>
    </dgm:pt>
    <dgm:pt modelId="{4E216D23-ED3A-4056-84C6-4C22644E332A}" type="sibTrans" cxnId="{6A0D79C8-801C-4A5A-9F4A-5678A5837D57}">
      <dgm:prSet/>
      <dgm:spPr/>
      <dgm:t>
        <a:bodyPr/>
        <a:lstStyle/>
        <a:p>
          <a:endParaRPr lang="en-US"/>
        </a:p>
      </dgm:t>
    </dgm:pt>
    <dgm:pt modelId="{868A8A78-B7ED-4258-A47E-E35669968104}">
      <dgm:prSet/>
      <dgm:spPr/>
      <dgm:t>
        <a:bodyPr/>
        <a:lstStyle/>
        <a:p>
          <a:pPr>
            <a:defRPr cap="all"/>
          </a:pPr>
          <a:r>
            <a:rPr lang="en-US" baseline="0" dirty="0"/>
            <a:t>W.I.T.C.H. NYC/PDX/Boston AS A MODEL OF “COVEN ACTIVISM”</a:t>
          </a:r>
          <a:endParaRPr lang="en-US" dirty="0"/>
        </a:p>
      </dgm:t>
    </dgm:pt>
    <dgm:pt modelId="{EB3FE1E7-38B5-4D7B-A595-25FE760E7B8D}" type="parTrans" cxnId="{DD1A1ADE-6E1B-49BF-88B5-7F1F55C3A909}">
      <dgm:prSet/>
      <dgm:spPr/>
      <dgm:t>
        <a:bodyPr/>
        <a:lstStyle/>
        <a:p>
          <a:endParaRPr lang="en-US"/>
        </a:p>
      </dgm:t>
    </dgm:pt>
    <dgm:pt modelId="{198C6291-5A76-4410-9BEE-29DEF3BB66AD}" type="sibTrans" cxnId="{DD1A1ADE-6E1B-49BF-88B5-7F1F55C3A909}">
      <dgm:prSet/>
      <dgm:spPr/>
      <dgm:t>
        <a:bodyPr/>
        <a:lstStyle/>
        <a:p>
          <a:endParaRPr lang="en-US"/>
        </a:p>
      </dgm:t>
    </dgm:pt>
    <dgm:pt modelId="{06EA658F-393F-48EB-A32B-9F22FF1D9248}" type="pres">
      <dgm:prSet presAssocID="{CC8B45A4-FCCA-4022-A7D7-849084B677C5}" presName="root" presStyleCnt="0">
        <dgm:presLayoutVars>
          <dgm:dir/>
          <dgm:resizeHandles val="exact"/>
        </dgm:presLayoutVars>
      </dgm:prSet>
      <dgm:spPr/>
    </dgm:pt>
    <dgm:pt modelId="{1534A93B-E6FF-45C9-BEEA-6E5672303F60}" type="pres">
      <dgm:prSet presAssocID="{9B40B2DA-B10D-467A-BA7A-85B73AF5C0A1}" presName="compNode" presStyleCnt="0"/>
      <dgm:spPr/>
    </dgm:pt>
    <dgm:pt modelId="{D8787A8C-58AE-4C7F-9F2F-D29DD5BDA8AB}" type="pres">
      <dgm:prSet presAssocID="{9B40B2DA-B10D-467A-BA7A-85B73AF5C0A1}" presName="iconBgRect" presStyleLbl="bgShp" presStyleIdx="0" presStyleCnt="3"/>
      <dgm:spPr/>
    </dgm:pt>
    <dgm:pt modelId="{318DE2F2-75A3-4917-BB75-62565D918636}" type="pres">
      <dgm:prSet presAssocID="{9B40B2DA-B10D-467A-BA7A-85B73AF5C0A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af"/>
        </a:ext>
      </dgm:extLst>
    </dgm:pt>
    <dgm:pt modelId="{8175F2D1-C59C-4313-8261-50C37A45583E}" type="pres">
      <dgm:prSet presAssocID="{9B40B2DA-B10D-467A-BA7A-85B73AF5C0A1}" presName="spaceRect" presStyleCnt="0"/>
      <dgm:spPr/>
    </dgm:pt>
    <dgm:pt modelId="{51A8F6C8-687D-4EF4-8739-77FA54083AD7}" type="pres">
      <dgm:prSet presAssocID="{9B40B2DA-B10D-467A-BA7A-85B73AF5C0A1}" presName="textRect" presStyleLbl="revTx" presStyleIdx="0" presStyleCnt="3">
        <dgm:presLayoutVars>
          <dgm:chMax val="1"/>
          <dgm:chPref val="1"/>
        </dgm:presLayoutVars>
      </dgm:prSet>
      <dgm:spPr/>
    </dgm:pt>
    <dgm:pt modelId="{833E573E-6FFB-44E8-A11D-2BB2FC74C52E}" type="pres">
      <dgm:prSet presAssocID="{7ABFFBA4-5A42-4488-A9D8-C5262A017E4E}" presName="sibTrans" presStyleCnt="0"/>
      <dgm:spPr/>
    </dgm:pt>
    <dgm:pt modelId="{9F7AB03C-F8BA-4C83-ABA3-88D12C17EBCB}" type="pres">
      <dgm:prSet presAssocID="{E98C41E3-B061-4F0F-B273-DAE7B1C83A15}" presName="compNode" presStyleCnt="0"/>
      <dgm:spPr/>
    </dgm:pt>
    <dgm:pt modelId="{711C12F0-D536-46A1-9E91-303F12B4F113}" type="pres">
      <dgm:prSet presAssocID="{E98C41E3-B061-4F0F-B273-DAE7B1C83A15}" presName="iconBgRect" presStyleLbl="bgShp" presStyleIdx="1" presStyleCnt="3"/>
      <dgm:spPr/>
    </dgm:pt>
    <dgm:pt modelId="{5C0B40B5-0642-4D0E-B9F1-F55AAC54116D}" type="pres">
      <dgm:prSet presAssocID="{E98C41E3-B061-4F0F-B273-DAE7B1C83A15}"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emale"/>
        </a:ext>
      </dgm:extLst>
    </dgm:pt>
    <dgm:pt modelId="{8F21786E-581C-4598-A03D-85E38FEA7009}" type="pres">
      <dgm:prSet presAssocID="{E98C41E3-B061-4F0F-B273-DAE7B1C83A15}" presName="spaceRect" presStyleCnt="0"/>
      <dgm:spPr/>
    </dgm:pt>
    <dgm:pt modelId="{DAD8C113-3A5C-4E35-BAB4-AA6D5E1F89FB}" type="pres">
      <dgm:prSet presAssocID="{E98C41E3-B061-4F0F-B273-DAE7B1C83A15}" presName="textRect" presStyleLbl="revTx" presStyleIdx="1" presStyleCnt="3">
        <dgm:presLayoutVars>
          <dgm:chMax val="1"/>
          <dgm:chPref val="1"/>
        </dgm:presLayoutVars>
      </dgm:prSet>
      <dgm:spPr/>
    </dgm:pt>
    <dgm:pt modelId="{4FCFD6BB-BE46-4D5B-82FF-E7B76375BF07}" type="pres">
      <dgm:prSet presAssocID="{4E216D23-ED3A-4056-84C6-4C22644E332A}" presName="sibTrans" presStyleCnt="0"/>
      <dgm:spPr/>
    </dgm:pt>
    <dgm:pt modelId="{190AD235-596A-4765-A1C4-6670FBF4B9FD}" type="pres">
      <dgm:prSet presAssocID="{868A8A78-B7ED-4258-A47E-E35669968104}" presName="compNode" presStyleCnt="0"/>
      <dgm:spPr/>
    </dgm:pt>
    <dgm:pt modelId="{83366678-66B7-422E-B155-2F32E3F78100}" type="pres">
      <dgm:prSet presAssocID="{868A8A78-B7ED-4258-A47E-E35669968104}" presName="iconBgRect" presStyleLbl="bgShp" presStyleIdx="2" presStyleCnt="3"/>
      <dgm:spPr/>
    </dgm:pt>
    <dgm:pt modelId="{963A80F8-CD32-4593-9F98-24740B1AC6E2}" type="pres">
      <dgm:prSet presAssocID="{868A8A78-B7ED-4258-A47E-E35669968104}"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egaphone"/>
        </a:ext>
      </dgm:extLst>
    </dgm:pt>
    <dgm:pt modelId="{3C5DDB5D-3F68-405B-8841-3FB572A4BFEA}" type="pres">
      <dgm:prSet presAssocID="{868A8A78-B7ED-4258-A47E-E35669968104}" presName="spaceRect" presStyleCnt="0"/>
      <dgm:spPr/>
    </dgm:pt>
    <dgm:pt modelId="{84DE4F8D-A6F6-473F-BF6D-419D022F7197}" type="pres">
      <dgm:prSet presAssocID="{868A8A78-B7ED-4258-A47E-E35669968104}" presName="textRect" presStyleLbl="revTx" presStyleIdx="2" presStyleCnt="3">
        <dgm:presLayoutVars>
          <dgm:chMax val="1"/>
          <dgm:chPref val="1"/>
        </dgm:presLayoutVars>
      </dgm:prSet>
      <dgm:spPr/>
    </dgm:pt>
  </dgm:ptLst>
  <dgm:cxnLst>
    <dgm:cxn modelId="{22B5B517-6282-489D-BA67-D7969BE3CB20}" type="presOf" srcId="{9B40B2DA-B10D-467A-BA7A-85B73AF5C0A1}" destId="{51A8F6C8-687D-4EF4-8739-77FA54083AD7}" srcOrd="0" destOrd="0" presId="urn:microsoft.com/office/officeart/2018/5/layout/IconCircleLabelList"/>
    <dgm:cxn modelId="{F447CE3B-EDBA-44EF-91B2-907BC8B91DDD}" type="presOf" srcId="{868A8A78-B7ED-4258-A47E-E35669968104}" destId="{84DE4F8D-A6F6-473F-BF6D-419D022F7197}" srcOrd="0" destOrd="0" presId="urn:microsoft.com/office/officeart/2018/5/layout/IconCircleLabelList"/>
    <dgm:cxn modelId="{4158F45F-E95C-43F5-8DD5-74E364569C3A}" type="presOf" srcId="{E98C41E3-B061-4F0F-B273-DAE7B1C83A15}" destId="{DAD8C113-3A5C-4E35-BAB4-AA6D5E1F89FB}" srcOrd="0" destOrd="0" presId="urn:microsoft.com/office/officeart/2018/5/layout/IconCircleLabelList"/>
    <dgm:cxn modelId="{4F7A3267-103B-45A0-B233-40613798D331}" type="presOf" srcId="{CC8B45A4-FCCA-4022-A7D7-849084B677C5}" destId="{06EA658F-393F-48EB-A32B-9F22FF1D9248}" srcOrd="0" destOrd="0" presId="urn:microsoft.com/office/officeart/2018/5/layout/IconCircleLabelList"/>
    <dgm:cxn modelId="{A05C5EB5-8FB5-4D8F-B7AD-18F700AB994A}" srcId="{CC8B45A4-FCCA-4022-A7D7-849084B677C5}" destId="{9B40B2DA-B10D-467A-BA7A-85B73AF5C0A1}" srcOrd="0" destOrd="0" parTransId="{2002D7A7-8050-4499-BC68-04657BAD394A}" sibTransId="{7ABFFBA4-5A42-4488-A9D8-C5262A017E4E}"/>
    <dgm:cxn modelId="{6A0D79C8-801C-4A5A-9F4A-5678A5837D57}" srcId="{CC8B45A4-FCCA-4022-A7D7-849084B677C5}" destId="{E98C41E3-B061-4F0F-B273-DAE7B1C83A15}" srcOrd="1" destOrd="0" parTransId="{53985F8C-F3F6-4D8A-A5AA-C827E955B7BA}" sibTransId="{4E216D23-ED3A-4056-84C6-4C22644E332A}"/>
    <dgm:cxn modelId="{DD1A1ADE-6E1B-49BF-88B5-7F1F55C3A909}" srcId="{CC8B45A4-FCCA-4022-A7D7-849084B677C5}" destId="{868A8A78-B7ED-4258-A47E-E35669968104}" srcOrd="2" destOrd="0" parTransId="{EB3FE1E7-38B5-4D7B-A595-25FE760E7B8D}" sibTransId="{198C6291-5A76-4410-9BEE-29DEF3BB66AD}"/>
    <dgm:cxn modelId="{1566DCD3-D49E-4404-AB69-1616E60AA4F6}" type="presParOf" srcId="{06EA658F-393F-48EB-A32B-9F22FF1D9248}" destId="{1534A93B-E6FF-45C9-BEEA-6E5672303F60}" srcOrd="0" destOrd="0" presId="urn:microsoft.com/office/officeart/2018/5/layout/IconCircleLabelList"/>
    <dgm:cxn modelId="{663A1981-D940-4F79-B6B7-E27A217AB015}" type="presParOf" srcId="{1534A93B-E6FF-45C9-BEEA-6E5672303F60}" destId="{D8787A8C-58AE-4C7F-9F2F-D29DD5BDA8AB}" srcOrd="0" destOrd="0" presId="urn:microsoft.com/office/officeart/2018/5/layout/IconCircleLabelList"/>
    <dgm:cxn modelId="{24F390C6-21FA-4C35-A86E-D53D4A9FA259}" type="presParOf" srcId="{1534A93B-E6FF-45C9-BEEA-6E5672303F60}" destId="{318DE2F2-75A3-4917-BB75-62565D918636}" srcOrd="1" destOrd="0" presId="urn:microsoft.com/office/officeart/2018/5/layout/IconCircleLabelList"/>
    <dgm:cxn modelId="{62EFE762-F03E-4010-973D-98D635C2BA4B}" type="presParOf" srcId="{1534A93B-E6FF-45C9-BEEA-6E5672303F60}" destId="{8175F2D1-C59C-4313-8261-50C37A45583E}" srcOrd="2" destOrd="0" presId="urn:microsoft.com/office/officeart/2018/5/layout/IconCircleLabelList"/>
    <dgm:cxn modelId="{F1E3C87B-F86E-411B-B5CC-D68CBEE03EA4}" type="presParOf" srcId="{1534A93B-E6FF-45C9-BEEA-6E5672303F60}" destId="{51A8F6C8-687D-4EF4-8739-77FA54083AD7}" srcOrd="3" destOrd="0" presId="urn:microsoft.com/office/officeart/2018/5/layout/IconCircleLabelList"/>
    <dgm:cxn modelId="{4F405C9C-8330-4B3A-B659-C872B79116CC}" type="presParOf" srcId="{06EA658F-393F-48EB-A32B-9F22FF1D9248}" destId="{833E573E-6FFB-44E8-A11D-2BB2FC74C52E}" srcOrd="1" destOrd="0" presId="urn:microsoft.com/office/officeart/2018/5/layout/IconCircleLabelList"/>
    <dgm:cxn modelId="{909A25B1-65CD-476B-A761-67413193EB3D}" type="presParOf" srcId="{06EA658F-393F-48EB-A32B-9F22FF1D9248}" destId="{9F7AB03C-F8BA-4C83-ABA3-88D12C17EBCB}" srcOrd="2" destOrd="0" presId="urn:microsoft.com/office/officeart/2018/5/layout/IconCircleLabelList"/>
    <dgm:cxn modelId="{F2370E4B-B7DB-4B81-8F62-430714E7AF6E}" type="presParOf" srcId="{9F7AB03C-F8BA-4C83-ABA3-88D12C17EBCB}" destId="{711C12F0-D536-46A1-9E91-303F12B4F113}" srcOrd="0" destOrd="0" presId="urn:microsoft.com/office/officeart/2018/5/layout/IconCircleLabelList"/>
    <dgm:cxn modelId="{7815216B-F3A5-47BF-9527-395E4F6FF580}" type="presParOf" srcId="{9F7AB03C-F8BA-4C83-ABA3-88D12C17EBCB}" destId="{5C0B40B5-0642-4D0E-B9F1-F55AAC54116D}" srcOrd="1" destOrd="0" presId="urn:microsoft.com/office/officeart/2018/5/layout/IconCircleLabelList"/>
    <dgm:cxn modelId="{4AB96B74-C864-40D4-997A-52A67AC3194D}" type="presParOf" srcId="{9F7AB03C-F8BA-4C83-ABA3-88D12C17EBCB}" destId="{8F21786E-581C-4598-A03D-85E38FEA7009}" srcOrd="2" destOrd="0" presId="urn:microsoft.com/office/officeart/2018/5/layout/IconCircleLabelList"/>
    <dgm:cxn modelId="{62F99133-18DA-4D10-8EBF-C6461A5682E8}" type="presParOf" srcId="{9F7AB03C-F8BA-4C83-ABA3-88D12C17EBCB}" destId="{DAD8C113-3A5C-4E35-BAB4-AA6D5E1F89FB}" srcOrd="3" destOrd="0" presId="urn:microsoft.com/office/officeart/2018/5/layout/IconCircleLabelList"/>
    <dgm:cxn modelId="{3E34C6A2-10FF-4E66-86C9-B4380E2643CC}" type="presParOf" srcId="{06EA658F-393F-48EB-A32B-9F22FF1D9248}" destId="{4FCFD6BB-BE46-4D5B-82FF-E7B76375BF07}" srcOrd="3" destOrd="0" presId="urn:microsoft.com/office/officeart/2018/5/layout/IconCircleLabelList"/>
    <dgm:cxn modelId="{393E28D0-B645-4382-BAE0-8A3A96D21DFE}" type="presParOf" srcId="{06EA658F-393F-48EB-A32B-9F22FF1D9248}" destId="{190AD235-596A-4765-A1C4-6670FBF4B9FD}" srcOrd="4" destOrd="0" presId="urn:microsoft.com/office/officeart/2018/5/layout/IconCircleLabelList"/>
    <dgm:cxn modelId="{24FF71A9-21E7-4AF9-AA8D-A458903CE9FC}" type="presParOf" srcId="{190AD235-596A-4765-A1C4-6670FBF4B9FD}" destId="{83366678-66B7-422E-B155-2F32E3F78100}" srcOrd="0" destOrd="0" presId="urn:microsoft.com/office/officeart/2018/5/layout/IconCircleLabelList"/>
    <dgm:cxn modelId="{BB2689CF-E277-4F0D-805B-D65ED539A282}" type="presParOf" srcId="{190AD235-596A-4765-A1C4-6670FBF4B9FD}" destId="{963A80F8-CD32-4593-9F98-24740B1AC6E2}" srcOrd="1" destOrd="0" presId="urn:microsoft.com/office/officeart/2018/5/layout/IconCircleLabelList"/>
    <dgm:cxn modelId="{6F94B7AE-B3E8-4001-8CA3-38A881642382}" type="presParOf" srcId="{190AD235-596A-4765-A1C4-6670FBF4B9FD}" destId="{3C5DDB5D-3F68-405B-8841-3FB572A4BFEA}" srcOrd="2" destOrd="0" presId="urn:microsoft.com/office/officeart/2018/5/layout/IconCircleLabelList"/>
    <dgm:cxn modelId="{61933956-4D15-4240-A633-73459B88BDFE}" type="presParOf" srcId="{190AD235-596A-4765-A1C4-6670FBF4B9FD}" destId="{84DE4F8D-A6F6-473F-BF6D-419D022F719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FFF88F-1E0D-43B6-B825-6293BC60CEAC}"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866D9C-9B87-4182-AE64-735CAECEDD74}">
      <dgm:prSet/>
      <dgm:spPr/>
      <dgm:t>
        <a:bodyPr/>
        <a:lstStyle/>
        <a:p>
          <a:pPr>
            <a:defRPr b="1"/>
          </a:pPr>
          <a:r>
            <a:rPr lang="en-US"/>
            <a:t>Level 1: Rally/Vigil</a:t>
          </a:r>
        </a:p>
      </dgm:t>
    </dgm:pt>
    <dgm:pt modelId="{84799C6B-14F6-4287-98B3-379CD3600AFD}" type="parTrans" cxnId="{EE9A171E-7B79-4BE5-AB8C-3A772D4C2507}">
      <dgm:prSet/>
      <dgm:spPr/>
      <dgm:t>
        <a:bodyPr/>
        <a:lstStyle/>
        <a:p>
          <a:endParaRPr lang="en-US"/>
        </a:p>
      </dgm:t>
    </dgm:pt>
    <dgm:pt modelId="{BE753082-1B91-4FE0-BC1B-B8D753FB15C2}" type="sibTrans" cxnId="{EE9A171E-7B79-4BE5-AB8C-3A772D4C2507}">
      <dgm:prSet/>
      <dgm:spPr/>
      <dgm:t>
        <a:bodyPr/>
        <a:lstStyle/>
        <a:p>
          <a:endParaRPr lang="en-US"/>
        </a:p>
      </dgm:t>
    </dgm:pt>
    <dgm:pt modelId="{318B865B-DDB2-417E-9B52-7DE177B13EFF}">
      <dgm:prSet/>
      <dgm:spPr/>
      <dgm:t>
        <a:bodyPr/>
        <a:lstStyle/>
        <a:p>
          <a:r>
            <a:rPr lang="en-US"/>
            <a:t>Water</a:t>
          </a:r>
        </a:p>
      </dgm:t>
    </dgm:pt>
    <dgm:pt modelId="{0A13816D-8EFD-4B2A-BE01-AFAFAB5BE879}" type="parTrans" cxnId="{36EA5222-6109-4F7E-9EB5-0DAF0D1EA05B}">
      <dgm:prSet/>
      <dgm:spPr/>
      <dgm:t>
        <a:bodyPr/>
        <a:lstStyle/>
        <a:p>
          <a:endParaRPr lang="en-US"/>
        </a:p>
      </dgm:t>
    </dgm:pt>
    <dgm:pt modelId="{663D16FB-0E0A-4B75-A0F2-192A5DBF4EB4}" type="sibTrans" cxnId="{36EA5222-6109-4F7E-9EB5-0DAF0D1EA05B}">
      <dgm:prSet/>
      <dgm:spPr/>
      <dgm:t>
        <a:bodyPr/>
        <a:lstStyle/>
        <a:p>
          <a:endParaRPr lang="en-US"/>
        </a:p>
      </dgm:t>
    </dgm:pt>
    <dgm:pt modelId="{92218C42-0AA5-4A27-83B5-E3C78D3C5F40}">
      <dgm:prSet/>
      <dgm:spPr/>
      <dgm:t>
        <a:bodyPr/>
        <a:lstStyle/>
        <a:p>
          <a:r>
            <a:rPr lang="en-US"/>
            <a:t>Snacks</a:t>
          </a:r>
        </a:p>
      </dgm:t>
    </dgm:pt>
    <dgm:pt modelId="{28ABB6C0-6541-406A-AAED-8CCD2DAB5633}" type="parTrans" cxnId="{DC59E16A-51D8-4E7F-BD2D-D620B1DAE0AF}">
      <dgm:prSet/>
      <dgm:spPr/>
      <dgm:t>
        <a:bodyPr/>
        <a:lstStyle/>
        <a:p>
          <a:endParaRPr lang="en-US"/>
        </a:p>
      </dgm:t>
    </dgm:pt>
    <dgm:pt modelId="{F38EA3FA-31FD-41C0-AEAD-1DDAF40B0DD7}" type="sibTrans" cxnId="{DC59E16A-51D8-4E7F-BD2D-D620B1DAE0AF}">
      <dgm:prSet/>
      <dgm:spPr/>
      <dgm:t>
        <a:bodyPr/>
        <a:lstStyle/>
        <a:p>
          <a:endParaRPr lang="en-US"/>
        </a:p>
      </dgm:t>
    </dgm:pt>
    <dgm:pt modelId="{63397D8C-A9BD-48AD-8F90-4F6CB4BFD3C4}">
      <dgm:prSet/>
      <dgm:spPr/>
      <dgm:t>
        <a:bodyPr/>
        <a:lstStyle/>
        <a:p>
          <a:r>
            <a:rPr lang="en-US" dirty="0"/>
            <a:t>Sunscreen</a:t>
          </a:r>
        </a:p>
      </dgm:t>
    </dgm:pt>
    <dgm:pt modelId="{54247669-3BD3-45AB-B405-5133D351CBEB}" type="parTrans" cxnId="{DB92CB96-F8F5-4F15-A179-840B9F423769}">
      <dgm:prSet/>
      <dgm:spPr/>
      <dgm:t>
        <a:bodyPr/>
        <a:lstStyle/>
        <a:p>
          <a:endParaRPr lang="en-US"/>
        </a:p>
      </dgm:t>
    </dgm:pt>
    <dgm:pt modelId="{3393F033-AD43-42CA-BDA7-32366E4589D2}" type="sibTrans" cxnId="{DB92CB96-F8F5-4F15-A179-840B9F423769}">
      <dgm:prSet/>
      <dgm:spPr/>
      <dgm:t>
        <a:bodyPr/>
        <a:lstStyle/>
        <a:p>
          <a:endParaRPr lang="en-US"/>
        </a:p>
      </dgm:t>
    </dgm:pt>
    <dgm:pt modelId="{72DF57C9-F8D4-4465-A045-D8C20B4AE2DB}">
      <dgm:prSet/>
      <dgm:spPr/>
      <dgm:t>
        <a:bodyPr/>
        <a:lstStyle/>
        <a:p>
          <a:r>
            <a:rPr lang="en-US" dirty="0"/>
            <a:t>LISTENING SKILLS!</a:t>
          </a:r>
        </a:p>
      </dgm:t>
    </dgm:pt>
    <dgm:pt modelId="{1B7ACD44-6CEB-4AFC-82E6-83A08A56FF70}" type="parTrans" cxnId="{E0D9F02C-BDFD-4CC3-9B66-663BFBE3643F}">
      <dgm:prSet/>
      <dgm:spPr/>
      <dgm:t>
        <a:bodyPr/>
        <a:lstStyle/>
        <a:p>
          <a:endParaRPr lang="en-US"/>
        </a:p>
      </dgm:t>
    </dgm:pt>
    <dgm:pt modelId="{99A21076-E3BF-4B79-8B7D-2F2A66E6F160}" type="sibTrans" cxnId="{E0D9F02C-BDFD-4CC3-9B66-663BFBE3643F}">
      <dgm:prSet/>
      <dgm:spPr/>
      <dgm:t>
        <a:bodyPr/>
        <a:lstStyle/>
        <a:p>
          <a:endParaRPr lang="en-US"/>
        </a:p>
      </dgm:t>
    </dgm:pt>
    <dgm:pt modelId="{851B5418-9A58-48D0-990F-0277FF8AFF73}">
      <dgm:prSet/>
      <dgm:spPr/>
      <dgm:t>
        <a:bodyPr/>
        <a:lstStyle/>
        <a:p>
          <a:pPr>
            <a:defRPr b="1"/>
          </a:pPr>
          <a:r>
            <a:rPr lang="en-US"/>
            <a:t>Level 2: Peaceful Protest</a:t>
          </a:r>
        </a:p>
      </dgm:t>
    </dgm:pt>
    <dgm:pt modelId="{DE0C4749-5F34-4529-9885-FAF3C25410E6}" type="parTrans" cxnId="{0198965E-C087-4E97-8FF7-F92604D1D8B5}">
      <dgm:prSet/>
      <dgm:spPr/>
      <dgm:t>
        <a:bodyPr/>
        <a:lstStyle/>
        <a:p>
          <a:endParaRPr lang="en-US"/>
        </a:p>
      </dgm:t>
    </dgm:pt>
    <dgm:pt modelId="{E97CD59A-A65E-422C-8502-26790B0F85B9}" type="sibTrans" cxnId="{0198965E-C087-4E97-8FF7-F92604D1D8B5}">
      <dgm:prSet/>
      <dgm:spPr/>
      <dgm:t>
        <a:bodyPr/>
        <a:lstStyle/>
        <a:p>
          <a:endParaRPr lang="en-US"/>
        </a:p>
      </dgm:t>
    </dgm:pt>
    <dgm:pt modelId="{7BBCA8B9-DF3B-4D38-95A1-1A2A6B04BF73}">
      <dgm:prSet/>
      <dgm:spPr/>
      <dgm:t>
        <a:bodyPr/>
        <a:lstStyle/>
        <a:p>
          <a:r>
            <a:rPr lang="en-US"/>
            <a:t>Contents from Level 1 +</a:t>
          </a:r>
        </a:p>
      </dgm:t>
    </dgm:pt>
    <dgm:pt modelId="{6598D28D-9BEB-4B25-8CCC-4048AF861427}" type="parTrans" cxnId="{1FF7B597-0E27-4E9D-BE02-98DD6E683636}">
      <dgm:prSet/>
      <dgm:spPr/>
      <dgm:t>
        <a:bodyPr/>
        <a:lstStyle/>
        <a:p>
          <a:endParaRPr lang="en-US"/>
        </a:p>
      </dgm:t>
    </dgm:pt>
    <dgm:pt modelId="{D509FF16-F43F-4D92-8324-2700D54342EF}" type="sibTrans" cxnId="{1FF7B597-0E27-4E9D-BE02-98DD6E683636}">
      <dgm:prSet/>
      <dgm:spPr/>
      <dgm:t>
        <a:bodyPr/>
        <a:lstStyle/>
        <a:p>
          <a:endParaRPr lang="en-US"/>
        </a:p>
      </dgm:t>
    </dgm:pt>
    <dgm:pt modelId="{E9E886C6-994D-4816-AF01-C130CAB09D1A}">
      <dgm:prSet/>
      <dgm:spPr/>
      <dgm:t>
        <a:bodyPr/>
        <a:lstStyle/>
        <a:p>
          <a:r>
            <a:rPr lang="en-US" dirty="0"/>
            <a:t>Emergency contacts, ID, Medical insurance card, and medical info like blood type in plastic Ziploc bag</a:t>
          </a:r>
        </a:p>
      </dgm:t>
    </dgm:pt>
    <dgm:pt modelId="{4F1EE1DF-3AA1-4E25-9B4D-80E03F31E0DF}" type="parTrans" cxnId="{E45EF30D-2C62-4C80-BFD2-6BEC61C78182}">
      <dgm:prSet/>
      <dgm:spPr/>
      <dgm:t>
        <a:bodyPr/>
        <a:lstStyle/>
        <a:p>
          <a:endParaRPr lang="en-US"/>
        </a:p>
      </dgm:t>
    </dgm:pt>
    <dgm:pt modelId="{7754EB86-6D82-47A5-918D-FCBECBF936A6}" type="sibTrans" cxnId="{E45EF30D-2C62-4C80-BFD2-6BEC61C78182}">
      <dgm:prSet/>
      <dgm:spPr/>
      <dgm:t>
        <a:bodyPr/>
        <a:lstStyle/>
        <a:p>
          <a:endParaRPr lang="en-US"/>
        </a:p>
      </dgm:t>
    </dgm:pt>
    <dgm:pt modelId="{5934E035-ACD6-4812-ACCE-73900E92A351}">
      <dgm:prSet/>
      <dgm:spPr/>
      <dgm:t>
        <a:bodyPr/>
        <a:lstStyle/>
        <a:p>
          <a:r>
            <a:rPr lang="en-US" dirty="0"/>
            <a:t>WRITE LEGAL AID #s on YOUR ARM!! In Sharpie!</a:t>
          </a:r>
        </a:p>
      </dgm:t>
    </dgm:pt>
    <dgm:pt modelId="{5E1C3334-5D5D-46D6-8CBF-DDAE29C4535B}" type="parTrans" cxnId="{DCB215AB-35FB-4E15-979D-FE121BCDD5D4}">
      <dgm:prSet/>
      <dgm:spPr/>
      <dgm:t>
        <a:bodyPr/>
        <a:lstStyle/>
        <a:p>
          <a:endParaRPr lang="en-US"/>
        </a:p>
      </dgm:t>
    </dgm:pt>
    <dgm:pt modelId="{05F10669-D63D-4471-8505-798A2E9DB13B}" type="sibTrans" cxnId="{DCB215AB-35FB-4E15-979D-FE121BCDD5D4}">
      <dgm:prSet/>
      <dgm:spPr/>
      <dgm:t>
        <a:bodyPr/>
        <a:lstStyle/>
        <a:p>
          <a:endParaRPr lang="en-US"/>
        </a:p>
      </dgm:t>
    </dgm:pt>
    <dgm:pt modelId="{6211ACF7-DEB6-4DAA-A9C3-1B5879F7B990}">
      <dgm:prSet/>
      <dgm:spPr/>
      <dgm:t>
        <a:bodyPr/>
        <a:lstStyle/>
        <a:p>
          <a:r>
            <a:rPr lang="en-US"/>
            <a:t>Freeze water bottles to drink as they melt </a:t>
          </a:r>
        </a:p>
      </dgm:t>
    </dgm:pt>
    <dgm:pt modelId="{1345C5C2-C7FD-489A-9F77-4381A4367E69}" type="parTrans" cxnId="{67255AB8-DFF3-4852-888B-DFBC7B0F90AB}">
      <dgm:prSet/>
      <dgm:spPr/>
      <dgm:t>
        <a:bodyPr/>
        <a:lstStyle/>
        <a:p>
          <a:endParaRPr lang="en-US"/>
        </a:p>
      </dgm:t>
    </dgm:pt>
    <dgm:pt modelId="{F2BB919E-59DD-4496-9A85-71FB5291F078}" type="sibTrans" cxnId="{67255AB8-DFF3-4852-888B-DFBC7B0F90AB}">
      <dgm:prSet/>
      <dgm:spPr/>
      <dgm:t>
        <a:bodyPr/>
        <a:lstStyle/>
        <a:p>
          <a:endParaRPr lang="en-US"/>
        </a:p>
      </dgm:t>
    </dgm:pt>
    <dgm:pt modelId="{E1C8D331-74AB-42E7-9216-1CF68947977F}">
      <dgm:prSet/>
      <dgm:spPr/>
      <dgm:t>
        <a:bodyPr/>
        <a:lstStyle/>
        <a:p>
          <a:r>
            <a:rPr lang="en-US" dirty="0"/>
            <a:t>First Aid Kit </a:t>
          </a:r>
        </a:p>
      </dgm:t>
    </dgm:pt>
    <dgm:pt modelId="{5B86DEA0-545F-4284-AF64-448F6E4A56E0}" type="parTrans" cxnId="{9161247B-1959-46F8-B99E-E89F11D48083}">
      <dgm:prSet/>
      <dgm:spPr/>
      <dgm:t>
        <a:bodyPr/>
        <a:lstStyle/>
        <a:p>
          <a:endParaRPr lang="en-US"/>
        </a:p>
      </dgm:t>
    </dgm:pt>
    <dgm:pt modelId="{C54954F2-0A1E-4E11-A6DA-E6326A590CE1}" type="sibTrans" cxnId="{9161247B-1959-46F8-B99E-E89F11D48083}">
      <dgm:prSet/>
      <dgm:spPr/>
      <dgm:t>
        <a:bodyPr/>
        <a:lstStyle/>
        <a:p>
          <a:endParaRPr lang="en-US"/>
        </a:p>
      </dgm:t>
    </dgm:pt>
    <dgm:pt modelId="{42CEF90B-29C6-431B-81C0-B1EAB72A9C8D}">
      <dgm:prSet/>
      <dgm:spPr/>
      <dgm:t>
        <a:bodyPr/>
        <a:lstStyle/>
        <a:p>
          <a:r>
            <a:rPr lang="en-US" dirty="0"/>
            <a:t>Insect Spray</a:t>
          </a:r>
        </a:p>
      </dgm:t>
    </dgm:pt>
    <dgm:pt modelId="{618336CC-755F-4FB4-8794-A8D00166A49D}" type="parTrans" cxnId="{A1569358-CD7D-4360-94BC-7CB20CA3C6F7}">
      <dgm:prSet/>
      <dgm:spPr/>
      <dgm:t>
        <a:bodyPr/>
        <a:lstStyle/>
        <a:p>
          <a:endParaRPr lang="en-US"/>
        </a:p>
      </dgm:t>
    </dgm:pt>
    <dgm:pt modelId="{6E27E6C7-AE4C-4FFF-B737-BF7311329DCB}" type="sibTrans" cxnId="{A1569358-CD7D-4360-94BC-7CB20CA3C6F7}">
      <dgm:prSet/>
      <dgm:spPr/>
      <dgm:t>
        <a:bodyPr/>
        <a:lstStyle/>
        <a:p>
          <a:endParaRPr lang="en-US"/>
        </a:p>
      </dgm:t>
    </dgm:pt>
    <dgm:pt modelId="{D78D44E1-8308-4CDF-9767-6BEFAB2A8A50}">
      <dgm:prSet/>
      <dgm:spPr/>
      <dgm:t>
        <a:bodyPr/>
        <a:lstStyle/>
        <a:p>
          <a:r>
            <a:rPr lang="en-US" dirty="0"/>
            <a:t>Snacks (nuts and protein bars and beef jerky work especially well)</a:t>
          </a:r>
        </a:p>
        <a:p>
          <a:r>
            <a:rPr lang="en-US" dirty="0"/>
            <a:t>Phone in plastic bag, not out taking photos of other activists!</a:t>
          </a:r>
        </a:p>
      </dgm:t>
    </dgm:pt>
    <dgm:pt modelId="{E8680A65-71B6-4417-973A-A8E88D5FC5F4}" type="parTrans" cxnId="{7C4BBC5F-B494-41B4-9392-46E2AE7A7EF3}">
      <dgm:prSet/>
      <dgm:spPr/>
      <dgm:t>
        <a:bodyPr/>
        <a:lstStyle/>
        <a:p>
          <a:endParaRPr lang="en-US"/>
        </a:p>
      </dgm:t>
    </dgm:pt>
    <dgm:pt modelId="{73712C9F-7922-4C43-8307-730212B3B40F}" type="sibTrans" cxnId="{7C4BBC5F-B494-41B4-9392-46E2AE7A7EF3}">
      <dgm:prSet/>
      <dgm:spPr/>
      <dgm:t>
        <a:bodyPr/>
        <a:lstStyle/>
        <a:p>
          <a:endParaRPr lang="en-US"/>
        </a:p>
      </dgm:t>
    </dgm:pt>
    <dgm:pt modelId="{64761C22-F0BD-49BA-B457-2C27C66DBCF8}">
      <dgm:prSet/>
      <dgm:spPr/>
      <dgm:t>
        <a:bodyPr/>
        <a:lstStyle/>
        <a:p>
          <a:pPr>
            <a:defRPr b="1"/>
          </a:pPr>
          <a:r>
            <a:rPr lang="en-US"/>
            <a:t>Level 3: Protesting After a Non-Peaceful Event (Escalated Aggression)</a:t>
          </a:r>
        </a:p>
      </dgm:t>
    </dgm:pt>
    <dgm:pt modelId="{11441265-EECC-4D9B-A0CF-F1E8E677194E}" type="parTrans" cxnId="{354F1F95-1BF8-4FC0-8E2B-3EB4E07F7A3F}">
      <dgm:prSet/>
      <dgm:spPr/>
      <dgm:t>
        <a:bodyPr/>
        <a:lstStyle/>
        <a:p>
          <a:endParaRPr lang="en-US"/>
        </a:p>
      </dgm:t>
    </dgm:pt>
    <dgm:pt modelId="{0BDBA4DA-2392-4BF7-B34A-468B15D4410D}" type="sibTrans" cxnId="{354F1F95-1BF8-4FC0-8E2B-3EB4E07F7A3F}">
      <dgm:prSet/>
      <dgm:spPr/>
      <dgm:t>
        <a:bodyPr/>
        <a:lstStyle/>
        <a:p>
          <a:endParaRPr lang="en-US"/>
        </a:p>
      </dgm:t>
    </dgm:pt>
    <dgm:pt modelId="{1D257BE3-D79B-49ED-A9FE-CD244A7802BD}">
      <dgm:prSet/>
      <dgm:spPr/>
      <dgm:t>
        <a:bodyPr/>
        <a:lstStyle/>
        <a:p>
          <a:r>
            <a:rPr lang="en-US"/>
            <a:t>Earplugs (for LRAD devices)</a:t>
          </a:r>
        </a:p>
      </dgm:t>
    </dgm:pt>
    <dgm:pt modelId="{750FE263-F119-4218-9F77-A0800464DEA0}" type="parTrans" cxnId="{C9B89389-5909-4202-BD35-2140149CBC67}">
      <dgm:prSet/>
      <dgm:spPr/>
      <dgm:t>
        <a:bodyPr/>
        <a:lstStyle/>
        <a:p>
          <a:endParaRPr lang="en-US"/>
        </a:p>
      </dgm:t>
    </dgm:pt>
    <dgm:pt modelId="{CEC1AB88-526C-4F2D-9522-8597E6703C5E}" type="sibTrans" cxnId="{C9B89389-5909-4202-BD35-2140149CBC67}">
      <dgm:prSet/>
      <dgm:spPr/>
      <dgm:t>
        <a:bodyPr/>
        <a:lstStyle/>
        <a:p>
          <a:endParaRPr lang="en-US"/>
        </a:p>
      </dgm:t>
    </dgm:pt>
    <dgm:pt modelId="{DDC380CD-A8A6-4559-AF81-EAA3AD938830}">
      <dgm:prSet/>
      <dgm:spPr/>
      <dgm:t>
        <a:bodyPr/>
        <a:lstStyle/>
        <a:p>
          <a:r>
            <a:rPr lang="en-US"/>
            <a:t>Goggles (please make sure they have a seal)</a:t>
          </a:r>
        </a:p>
      </dgm:t>
    </dgm:pt>
    <dgm:pt modelId="{C06245B4-3EB8-4E5B-903C-B8B9D36A0A44}" type="parTrans" cxnId="{489FA703-2BCE-432C-9E0C-0D90383DD3CE}">
      <dgm:prSet/>
      <dgm:spPr/>
      <dgm:t>
        <a:bodyPr/>
        <a:lstStyle/>
        <a:p>
          <a:endParaRPr lang="en-US"/>
        </a:p>
      </dgm:t>
    </dgm:pt>
    <dgm:pt modelId="{B3BE693C-B375-497C-939C-C5E896BB85D2}" type="sibTrans" cxnId="{489FA703-2BCE-432C-9E0C-0D90383DD3CE}">
      <dgm:prSet/>
      <dgm:spPr/>
      <dgm:t>
        <a:bodyPr/>
        <a:lstStyle/>
        <a:p>
          <a:endParaRPr lang="en-US"/>
        </a:p>
      </dgm:t>
    </dgm:pt>
    <dgm:pt modelId="{23159896-F1E1-4972-960D-D26B48A56F0C}">
      <dgm:prSet/>
      <dgm:spPr/>
      <dgm:t>
        <a:bodyPr/>
        <a:lstStyle/>
        <a:p>
          <a:r>
            <a:rPr lang="en-US"/>
            <a:t>Kneepads/heat resistant gloves</a:t>
          </a:r>
        </a:p>
      </dgm:t>
    </dgm:pt>
    <dgm:pt modelId="{D81FF38E-7D30-492B-AA05-474D7FD7C429}" type="parTrans" cxnId="{6F08055E-D8A0-4E47-9A6A-A61EA39EF193}">
      <dgm:prSet/>
      <dgm:spPr/>
      <dgm:t>
        <a:bodyPr/>
        <a:lstStyle/>
        <a:p>
          <a:endParaRPr lang="en-US"/>
        </a:p>
      </dgm:t>
    </dgm:pt>
    <dgm:pt modelId="{37FCF60C-0B8D-4716-BF6D-5B8F63A3C5BB}" type="sibTrans" cxnId="{6F08055E-D8A0-4E47-9A6A-A61EA39EF193}">
      <dgm:prSet/>
      <dgm:spPr/>
      <dgm:t>
        <a:bodyPr/>
        <a:lstStyle/>
        <a:p>
          <a:endParaRPr lang="en-US"/>
        </a:p>
      </dgm:t>
    </dgm:pt>
    <dgm:pt modelId="{87CB32F8-6555-4713-A47B-CE49C9D7C445}">
      <dgm:prSet/>
      <dgm:spPr/>
      <dgm:t>
        <a:bodyPr/>
        <a:lstStyle/>
        <a:p>
          <a:r>
            <a:rPr lang="en-US"/>
            <a:t>Helmet</a:t>
          </a:r>
        </a:p>
      </dgm:t>
    </dgm:pt>
    <dgm:pt modelId="{8DB381CB-80DF-47F8-AE6C-E3C69879C87C}" type="parTrans" cxnId="{B2BEFFB2-32E0-4EC5-87E5-B64888ADB300}">
      <dgm:prSet/>
      <dgm:spPr/>
      <dgm:t>
        <a:bodyPr/>
        <a:lstStyle/>
        <a:p>
          <a:endParaRPr lang="en-US"/>
        </a:p>
      </dgm:t>
    </dgm:pt>
    <dgm:pt modelId="{9273F5DF-D471-4C94-A2D7-6231EDFEDF57}" type="sibTrans" cxnId="{B2BEFFB2-32E0-4EC5-87E5-B64888ADB300}">
      <dgm:prSet/>
      <dgm:spPr/>
      <dgm:t>
        <a:bodyPr/>
        <a:lstStyle/>
        <a:p>
          <a:endParaRPr lang="en-US"/>
        </a:p>
      </dgm:t>
    </dgm:pt>
    <dgm:pt modelId="{DBF26183-FD5F-494E-9FF1-9D3E248FA970}">
      <dgm:prSet/>
      <dgm:spPr/>
      <dgm:t>
        <a:bodyPr/>
        <a:lstStyle/>
        <a:p>
          <a:r>
            <a:rPr lang="en-US" dirty="0"/>
            <a:t>½ Antacid, ½ water mixture in a sports bottle </a:t>
          </a:r>
        </a:p>
      </dgm:t>
    </dgm:pt>
    <dgm:pt modelId="{E23DF4BC-CDDA-4A32-8CEC-A18E1050BCAE}" type="parTrans" cxnId="{118D1145-A7CE-468F-9DCA-9DF879492569}">
      <dgm:prSet/>
      <dgm:spPr/>
      <dgm:t>
        <a:bodyPr/>
        <a:lstStyle/>
        <a:p>
          <a:endParaRPr lang="en-US"/>
        </a:p>
      </dgm:t>
    </dgm:pt>
    <dgm:pt modelId="{CB13E095-02E8-4339-9E7E-E8B1D729ED6D}" type="sibTrans" cxnId="{118D1145-A7CE-468F-9DCA-9DF879492569}">
      <dgm:prSet/>
      <dgm:spPr/>
      <dgm:t>
        <a:bodyPr/>
        <a:lstStyle/>
        <a:p>
          <a:endParaRPr lang="en-US"/>
        </a:p>
      </dgm:t>
    </dgm:pt>
    <dgm:pt modelId="{D16B4DBF-19A4-4010-B155-9E2F4299AB18}">
      <dgm:prSet/>
      <dgm:spPr/>
      <dgm:t>
        <a:bodyPr/>
        <a:lstStyle/>
        <a:p>
          <a:r>
            <a:rPr lang="en-US" dirty="0"/>
            <a:t>First Aid Kit</a:t>
          </a:r>
          <a:br>
            <a:rPr lang="en-US" dirty="0"/>
          </a:br>
          <a:br>
            <a:rPr lang="en-US" dirty="0"/>
          </a:br>
          <a:r>
            <a:rPr lang="en-US" dirty="0"/>
            <a:t>Change of clothing – NOTHING POLITICAL!</a:t>
          </a:r>
        </a:p>
      </dgm:t>
    </dgm:pt>
    <dgm:pt modelId="{0DF3577E-B2F2-46CF-AA04-A7EC74FE9531}" type="parTrans" cxnId="{12F95C22-54D2-44EF-8DDB-35172645EA54}">
      <dgm:prSet/>
      <dgm:spPr/>
      <dgm:t>
        <a:bodyPr/>
        <a:lstStyle/>
        <a:p>
          <a:endParaRPr lang="en-US"/>
        </a:p>
      </dgm:t>
    </dgm:pt>
    <dgm:pt modelId="{DA2386E2-9D83-45F8-B1E3-9635E1920ADC}" type="sibTrans" cxnId="{12F95C22-54D2-44EF-8DDB-35172645EA54}">
      <dgm:prSet/>
      <dgm:spPr/>
      <dgm:t>
        <a:bodyPr/>
        <a:lstStyle/>
        <a:p>
          <a:endParaRPr lang="en-US"/>
        </a:p>
      </dgm:t>
    </dgm:pt>
    <dgm:pt modelId="{4DD84B6C-0BDD-4ADD-9B8F-06C44449034F}">
      <dgm:prSet/>
      <dgm:spPr/>
      <dgm:t>
        <a:bodyPr/>
        <a:lstStyle/>
        <a:p>
          <a:r>
            <a:rPr lang="en-US" dirty="0"/>
            <a:t>Contents from Level 1 &amp; 2</a:t>
          </a:r>
          <a:br>
            <a:rPr lang="en-US" dirty="0"/>
          </a:br>
          <a:r>
            <a:rPr lang="en-US" dirty="0"/>
            <a:t>Cop-proof phone in plastic bag, not out taking photos of other activists!</a:t>
          </a:r>
        </a:p>
      </dgm:t>
    </dgm:pt>
    <dgm:pt modelId="{AD281228-DDB5-4C37-B065-CA1D3CF70ABA}" type="parTrans" cxnId="{D521058C-937C-45EE-ADAC-8F1B86FA965D}">
      <dgm:prSet/>
      <dgm:spPr/>
      <dgm:t>
        <a:bodyPr/>
        <a:lstStyle/>
        <a:p>
          <a:endParaRPr lang="en-US"/>
        </a:p>
      </dgm:t>
    </dgm:pt>
    <dgm:pt modelId="{4D896949-0FA9-4B4F-BCD8-E2B6C874BD3D}" type="sibTrans" cxnId="{D521058C-937C-45EE-ADAC-8F1B86FA965D}">
      <dgm:prSet/>
      <dgm:spPr/>
      <dgm:t>
        <a:bodyPr/>
        <a:lstStyle/>
        <a:p>
          <a:endParaRPr lang="en-US"/>
        </a:p>
      </dgm:t>
    </dgm:pt>
    <dgm:pt modelId="{973BF617-02D9-4DE6-908B-17B6CD84E362}" type="pres">
      <dgm:prSet presAssocID="{E7FFF88F-1E0D-43B6-B825-6293BC60CEAC}" presName="root" presStyleCnt="0">
        <dgm:presLayoutVars>
          <dgm:dir/>
          <dgm:resizeHandles val="exact"/>
        </dgm:presLayoutVars>
      </dgm:prSet>
      <dgm:spPr/>
    </dgm:pt>
    <dgm:pt modelId="{97C0B500-FE71-460E-A225-02469DF15A7A}" type="pres">
      <dgm:prSet presAssocID="{03866D9C-9B87-4182-AE64-735CAECEDD74}" presName="compNode" presStyleCnt="0"/>
      <dgm:spPr/>
    </dgm:pt>
    <dgm:pt modelId="{A8487936-9798-482A-9391-3ED108B97632}" type="pres">
      <dgm:prSet presAssocID="{03866D9C-9B87-4182-AE64-735CAECEDD7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andle"/>
        </a:ext>
      </dgm:extLst>
    </dgm:pt>
    <dgm:pt modelId="{7DC23353-3B9A-4108-85EB-9E571CEC070E}" type="pres">
      <dgm:prSet presAssocID="{03866D9C-9B87-4182-AE64-735CAECEDD74}" presName="iconSpace" presStyleCnt="0"/>
      <dgm:spPr/>
    </dgm:pt>
    <dgm:pt modelId="{E27EFC1B-4002-4D0F-911A-BCF69225E985}" type="pres">
      <dgm:prSet presAssocID="{03866D9C-9B87-4182-AE64-735CAECEDD74}" presName="parTx" presStyleLbl="revTx" presStyleIdx="0" presStyleCnt="6">
        <dgm:presLayoutVars>
          <dgm:chMax val="0"/>
          <dgm:chPref val="0"/>
        </dgm:presLayoutVars>
      </dgm:prSet>
      <dgm:spPr/>
    </dgm:pt>
    <dgm:pt modelId="{2D788A7A-6712-4289-B5F6-80C3485F2675}" type="pres">
      <dgm:prSet presAssocID="{03866D9C-9B87-4182-AE64-735CAECEDD74}" presName="txSpace" presStyleCnt="0"/>
      <dgm:spPr/>
    </dgm:pt>
    <dgm:pt modelId="{D8B5049F-84EA-48E2-BFF6-E5B45E3EA54D}" type="pres">
      <dgm:prSet presAssocID="{03866D9C-9B87-4182-AE64-735CAECEDD74}" presName="desTx" presStyleLbl="revTx" presStyleIdx="1" presStyleCnt="6">
        <dgm:presLayoutVars/>
      </dgm:prSet>
      <dgm:spPr/>
    </dgm:pt>
    <dgm:pt modelId="{667578CC-E2C1-45AA-84E8-5D440A0E51D5}" type="pres">
      <dgm:prSet presAssocID="{BE753082-1B91-4FE0-BC1B-B8D753FB15C2}" presName="sibTrans" presStyleCnt="0"/>
      <dgm:spPr/>
    </dgm:pt>
    <dgm:pt modelId="{6EC89562-477F-4FC3-9EFC-3B362310B2B2}" type="pres">
      <dgm:prSet presAssocID="{851B5418-9A58-48D0-990F-0277FF8AFF73}" presName="compNode" presStyleCnt="0"/>
      <dgm:spPr/>
    </dgm:pt>
    <dgm:pt modelId="{1195D3B7-92F1-4197-8C4F-91205A3C61BE}" type="pres">
      <dgm:prSet presAssocID="{851B5418-9A58-48D0-990F-0277FF8AFF73}"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ootprints"/>
        </a:ext>
      </dgm:extLst>
    </dgm:pt>
    <dgm:pt modelId="{784EC33E-24EC-4FA1-A873-CA27A6CDD11D}" type="pres">
      <dgm:prSet presAssocID="{851B5418-9A58-48D0-990F-0277FF8AFF73}" presName="iconSpace" presStyleCnt="0"/>
      <dgm:spPr/>
    </dgm:pt>
    <dgm:pt modelId="{CBB8D5C6-860C-4E18-A28C-64201EBD23E6}" type="pres">
      <dgm:prSet presAssocID="{851B5418-9A58-48D0-990F-0277FF8AFF73}" presName="parTx" presStyleLbl="revTx" presStyleIdx="2" presStyleCnt="6">
        <dgm:presLayoutVars>
          <dgm:chMax val="0"/>
          <dgm:chPref val="0"/>
        </dgm:presLayoutVars>
      </dgm:prSet>
      <dgm:spPr/>
    </dgm:pt>
    <dgm:pt modelId="{CD8A312D-2916-412B-A40D-C659780DAB72}" type="pres">
      <dgm:prSet presAssocID="{851B5418-9A58-48D0-990F-0277FF8AFF73}" presName="txSpace" presStyleCnt="0"/>
      <dgm:spPr/>
    </dgm:pt>
    <dgm:pt modelId="{8448E864-C67D-4C9C-B932-7811D0CEDE13}" type="pres">
      <dgm:prSet presAssocID="{851B5418-9A58-48D0-990F-0277FF8AFF73}" presName="desTx" presStyleLbl="revTx" presStyleIdx="3" presStyleCnt="6">
        <dgm:presLayoutVars/>
      </dgm:prSet>
      <dgm:spPr/>
    </dgm:pt>
    <dgm:pt modelId="{C8558A0D-8C0A-4812-8CF0-3673C0540121}" type="pres">
      <dgm:prSet presAssocID="{E97CD59A-A65E-422C-8502-26790B0F85B9}" presName="sibTrans" presStyleCnt="0"/>
      <dgm:spPr/>
    </dgm:pt>
    <dgm:pt modelId="{2C210862-7B9B-4C3A-822E-DD5E66226BBF}" type="pres">
      <dgm:prSet presAssocID="{64761C22-F0BD-49BA-B457-2C27C66DBCF8}" presName="compNode" presStyleCnt="0"/>
      <dgm:spPr/>
    </dgm:pt>
    <dgm:pt modelId="{D11C771F-5164-4EAF-A3AA-7BA3F0321501}" type="pres">
      <dgm:prSet presAssocID="{64761C22-F0BD-49BA-B457-2C27C66DBCF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lice"/>
        </a:ext>
      </dgm:extLst>
    </dgm:pt>
    <dgm:pt modelId="{AE7579B6-2AF3-4D6A-A892-976479E0A41A}" type="pres">
      <dgm:prSet presAssocID="{64761C22-F0BD-49BA-B457-2C27C66DBCF8}" presName="iconSpace" presStyleCnt="0"/>
      <dgm:spPr/>
    </dgm:pt>
    <dgm:pt modelId="{24AE66E1-9B35-4723-89F5-BB2A3DFA1356}" type="pres">
      <dgm:prSet presAssocID="{64761C22-F0BD-49BA-B457-2C27C66DBCF8}" presName="parTx" presStyleLbl="revTx" presStyleIdx="4" presStyleCnt="6">
        <dgm:presLayoutVars>
          <dgm:chMax val="0"/>
          <dgm:chPref val="0"/>
        </dgm:presLayoutVars>
      </dgm:prSet>
      <dgm:spPr/>
    </dgm:pt>
    <dgm:pt modelId="{34958678-384C-4D6F-9642-DF51B5D96BA5}" type="pres">
      <dgm:prSet presAssocID="{64761C22-F0BD-49BA-B457-2C27C66DBCF8}" presName="txSpace" presStyleCnt="0"/>
      <dgm:spPr/>
    </dgm:pt>
    <dgm:pt modelId="{BBE495DC-0A93-44EC-AA1D-B1E362A99969}" type="pres">
      <dgm:prSet presAssocID="{64761C22-F0BD-49BA-B457-2C27C66DBCF8}" presName="desTx" presStyleLbl="revTx" presStyleIdx="5" presStyleCnt="6">
        <dgm:presLayoutVars/>
      </dgm:prSet>
      <dgm:spPr/>
    </dgm:pt>
  </dgm:ptLst>
  <dgm:cxnLst>
    <dgm:cxn modelId="{489FA703-2BCE-432C-9E0C-0D90383DD3CE}" srcId="{64761C22-F0BD-49BA-B457-2C27C66DBCF8}" destId="{DDC380CD-A8A6-4559-AF81-EAA3AD938830}" srcOrd="1" destOrd="0" parTransId="{C06245B4-3EB8-4E5B-903C-B8B9D36A0A44}" sibTransId="{B3BE693C-B375-497C-939C-C5E896BB85D2}"/>
    <dgm:cxn modelId="{4F38DF09-4F01-4014-9137-AFD76DCD3D8F}" type="presOf" srcId="{92218C42-0AA5-4A27-83B5-E3C78D3C5F40}" destId="{D8B5049F-84EA-48E2-BFF6-E5B45E3EA54D}" srcOrd="0" destOrd="1" presId="urn:microsoft.com/office/officeart/2018/2/layout/IconLabelDescriptionList"/>
    <dgm:cxn modelId="{9E088B0A-E142-46D8-9E22-B1E35F9E8570}" type="presOf" srcId="{D16B4DBF-19A4-4010-B155-9E2F4299AB18}" destId="{BBE495DC-0A93-44EC-AA1D-B1E362A99969}" srcOrd="0" destOrd="5" presId="urn:microsoft.com/office/officeart/2018/2/layout/IconLabelDescriptionList"/>
    <dgm:cxn modelId="{E45EF30D-2C62-4C80-BFD2-6BEC61C78182}" srcId="{851B5418-9A58-48D0-990F-0277FF8AFF73}" destId="{E9E886C6-994D-4816-AF01-C130CAB09D1A}" srcOrd="1" destOrd="0" parTransId="{4F1EE1DF-3AA1-4E25-9B4D-80E03F31E0DF}" sibTransId="{7754EB86-6D82-47A5-918D-FCBECBF936A6}"/>
    <dgm:cxn modelId="{3E0AE60E-EDAD-461D-BF07-1F5D7998613D}" type="presOf" srcId="{851B5418-9A58-48D0-990F-0277FF8AFF73}" destId="{CBB8D5C6-860C-4E18-A28C-64201EBD23E6}" srcOrd="0" destOrd="0" presId="urn:microsoft.com/office/officeart/2018/2/layout/IconLabelDescriptionList"/>
    <dgm:cxn modelId="{F559FC10-6120-4213-9809-9F5906A78747}" type="presOf" srcId="{D78D44E1-8308-4CDF-9767-6BEFAB2A8A50}" destId="{8448E864-C67D-4C9C-B932-7811D0CEDE13}" srcOrd="0" destOrd="6" presId="urn:microsoft.com/office/officeart/2018/2/layout/IconLabelDescriptionList"/>
    <dgm:cxn modelId="{2632AF15-A00D-4ED3-92C3-13D068D74A78}" type="presOf" srcId="{64761C22-F0BD-49BA-B457-2C27C66DBCF8}" destId="{24AE66E1-9B35-4723-89F5-BB2A3DFA1356}" srcOrd="0" destOrd="0" presId="urn:microsoft.com/office/officeart/2018/2/layout/IconLabelDescriptionList"/>
    <dgm:cxn modelId="{EE9A171E-7B79-4BE5-AB8C-3A772D4C2507}" srcId="{E7FFF88F-1E0D-43B6-B825-6293BC60CEAC}" destId="{03866D9C-9B87-4182-AE64-735CAECEDD74}" srcOrd="0" destOrd="0" parTransId="{84799C6B-14F6-4287-98B3-379CD3600AFD}" sibTransId="{BE753082-1B91-4FE0-BC1B-B8D753FB15C2}"/>
    <dgm:cxn modelId="{877C3B20-41C7-4CAF-8EA8-3705C9EFB118}" type="presOf" srcId="{03866D9C-9B87-4182-AE64-735CAECEDD74}" destId="{E27EFC1B-4002-4D0F-911A-BCF69225E985}" srcOrd="0" destOrd="0" presId="urn:microsoft.com/office/officeart/2018/2/layout/IconLabelDescriptionList"/>
    <dgm:cxn modelId="{12F95C22-54D2-44EF-8DDB-35172645EA54}" srcId="{64761C22-F0BD-49BA-B457-2C27C66DBCF8}" destId="{D16B4DBF-19A4-4010-B155-9E2F4299AB18}" srcOrd="5" destOrd="0" parTransId="{0DF3577E-B2F2-46CF-AA04-A7EC74FE9531}" sibTransId="{DA2386E2-9D83-45F8-B1E3-9635E1920ADC}"/>
    <dgm:cxn modelId="{36EA5222-6109-4F7E-9EB5-0DAF0D1EA05B}" srcId="{03866D9C-9B87-4182-AE64-735CAECEDD74}" destId="{318B865B-DDB2-417E-9B52-7DE177B13EFF}" srcOrd="0" destOrd="0" parTransId="{0A13816D-8EFD-4B2A-BE01-AFAFAB5BE879}" sibTransId="{663D16FB-0E0A-4B75-A0F2-192A5DBF4EB4}"/>
    <dgm:cxn modelId="{02DB2C29-4853-4A38-9423-C79753E30222}" type="presOf" srcId="{318B865B-DDB2-417E-9B52-7DE177B13EFF}" destId="{D8B5049F-84EA-48E2-BFF6-E5B45E3EA54D}" srcOrd="0" destOrd="0" presId="urn:microsoft.com/office/officeart/2018/2/layout/IconLabelDescriptionList"/>
    <dgm:cxn modelId="{A0E20B2B-C445-4CC5-BB8B-57E0B52FF44E}" type="presOf" srcId="{23159896-F1E1-4972-960D-D26B48A56F0C}" destId="{BBE495DC-0A93-44EC-AA1D-B1E362A99969}" srcOrd="0" destOrd="2" presId="urn:microsoft.com/office/officeart/2018/2/layout/IconLabelDescriptionList"/>
    <dgm:cxn modelId="{330AD92C-D86D-4956-BAB3-E860016607CE}" type="presOf" srcId="{72DF57C9-F8D4-4465-A045-D8C20B4AE2DB}" destId="{D8B5049F-84EA-48E2-BFF6-E5B45E3EA54D}" srcOrd="0" destOrd="3" presId="urn:microsoft.com/office/officeart/2018/2/layout/IconLabelDescriptionList"/>
    <dgm:cxn modelId="{E0D9F02C-BDFD-4CC3-9B66-663BFBE3643F}" srcId="{03866D9C-9B87-4182-AE64-735CAECEDD74}" destId="{72DF57C9-F8D4-4465-A045-D8C20B4AE2DB}" srcOrd="3" destOrd="0" parTransId="{1B7ACD44-6CEB-4AFC-82E6-83A08A56FF70}" sibTransId="{99A21076-E3BF-4B79-8B7D-2F2A66E6F160}"/>
    <dgm:cxn modelId="{7CC0602D-DA40-4E09-833E-AF30624373F3}" type="presOf" srcId="{E7FFF88F-1E0D-43B6-B825-6293BC60CEAC}" destId="{973BF617-02D9-4DE6-908B-17B6CD84E362}" srcOrd="0" destOrd="0" presId="urn:microsoft.com/office/officeart/2018/2/layout/IconLabelDescriptionList"/>
    <dgm:cxn modelId="{6F08055E-D8A0-4E47-9A6A-A61EA39EF193}" srcId="{64761C22-F0BD-49BA-B457-2C27C66DBCF8}" destId="{23159896-F1E1-4972-960D-D26B48A56F0C}" srcOrd="2" destOrd="0" parTransId="{D81FF38E-7D30-492B-AA05-474D7FD7C429}" sibTransId="{37FCF60C-0B8D-4716-BF6D-5B8F63A3C5BB}"/>
    <dgm:cxn modelId="{0198965E-C087-4E97-8FF7-F92604D1D8B5}" srcId="{E7FFF88F-1E0D-43B6-B825-6293BC60CEAC}" destId="{851B5418-9A58-48D0-990F-0277FF8AFF73}" srcOrd="1" destOrd="0" parTransId="{DE0C4749-5F34-4529-9885-FAF3C25410E6}" sibTransId="{E97CD59A-A65E-422C-8502-26790B0F85B9}"/>
    <dgm:cxn modelId="{7C4BBC5F-B494-41B4-9392-46E2AE7A7EF3}" srcId="{851B5418-9A58-48D0-990F-0277FF8AFF73}" destId="{D78D44E1-8308-4CDF-9767-6BEFAB2A8A50}" srcOrd="6" destOrd="0" parTransId="{E8680A65-71B6-4417-973A-A8E88D5FC5F4}" sibTransId="{73712C9F-7922-4C43-8307-730212B3B40F}"/>
    <dgm:cxn modelId="{8F41A461-4B42-48BA-BE46-7F3A5FDBB33A}" type="presOf" srcId="{E9E886C6-994D-4816-AF01-C130CAB09D1A}" destId="{8448E864-C67D-4C9C-B932-7811D0CEDE13}" srcOrd="0" destOrd="1" presId="urn:microsoft.com/office/officeart/2018/2/layout/IconLabelDescriptionList"/>
    <dgm:cxn modelId="{8D44B341-3D25-4AF7-BAE8-BF61E118EB9D}" type="presOf" srcId="{DBF26183-FD5F-494E-9FF1-9D3E248FA970}" destId="{BBE495DC-0A93-44EC-AA1D-B1E362A99969}" srcOrd="0" destOrd="4" presId="urn:microsoft.com/office/officeart/2018/2/layout/IconLabelDescriptionList"/>
    <dgm:cxn modelId="{118D1145-A7CE-468F-9DCA-9DF879492569}" srcId="{64761C22-F0BD-49BA-B457-2C27C66DBCF8}" destId="{DBF26183-FD5F-494E-9FF1-9D3E248FA970}" srcOrd="4" destOrd="0" parTransId="{E23DF4BC-CDDA-4A32-8CEC-A18E1050BCAE}" sibTransId="{CB13E095-02E8-4339-9E7E-E8B1D729ED6D}"/>
    <dgm:cxn modelId="{5351FD67-0EB1-4631-9E04-866C71EDDE6B}" type="presOf" srcId="{6211ACF7-DEB6-4DAA-A9C3-1B5879F7B990}" destId="{8448E864-C67D-4C9C-B932-7811D0CEDE13}" srcOrd="0" destOrd="3" presId="urn:microsoft.com/office/officeart/2018/2/layout/IconLabelDescriptionList"/>
    <dgm:cxn modelId="{240BA048-453F-4063-BEAC-4EFEC9FD412A}" type="presOf" srcId="{1D257BE3-D79B-49ED-A9FE-CD244A7802BD}" destId="{BBE495DC-0A93-44EC-AA1D-B1E362A99969}" srcOrd="0" destOrd="0" presId="urn:microsoft.com/office/officeart/2018/2/layout/IconLabelDescriptionList"/>
    <dgm:cxn modelId="{DDFE1569-F1F3-4820-9B07-357296DBF17C}" type="presOf" srcId="{63397D8C-A9BD-48AD-8F90-4F6CB4BFD3C4}" destId="{D8B5049F-84EA-48E2-BFF6-E5B45E3EA54D}" srcOrd="0" destOrd="2" presId="urn:microsoft.com/office/officeart/2018/2/layout/IconLabelDescriptionList"/>
    <dgm:cxn modelId="{91C77949-DD0E-4E0E-937F-F272FD2D8260}" type="presOf" srcId="{42CEF90B-29C6-431B-81C0-B1EAB72A9C8D}" destId="{8448E864-C67D-4C9C-B932-7811D0CEDE13}" srcOrd="0" destOrd="5" presId="urn:microsoft.com/office/officeart/2018/2/layout/IconLabelDescriptionList"/>
    <dgm:cxn modelId="{DC59E16A-51D8-4E7F-BD2D-D620B1DAE0AF}" srcId="{03866D9C-9B87-4182-AE64-735CAECEDD74}" destId="{92218C42-0AA5-4A27-83B5-E3C78D3C5F40}" srcOrd="1" destOrd="0" parTransId="{28ABB6C0-6541-406A-AAED-8CCD2DAB5633}" sibTransId="{F38EA3FA-31FD-41C0-AEAD-1DDAF40B0DD7}"/>
    <dgm:cxn modelId="{A1569358-CD7D-4360-94BC-7CB20CA3C6F7}" srcId="{851B5418-9A58-48D0-990F-0277FF8AFF73}" destId="{42CEF90B-29C6-431B-81C0-B1EAB72A9C8D}" srcOrd="5" destOrd="0" parTransId="{618336CC-755F-4FB4-8794-A8D00166A49D}" sibTransId="{6E27E6C7-AE4C-4FFF-B737-BF7311329DCB}"/>
    <dgm:cxn modelId="{9161247B-1959-46F8-B99E-E89F11D48083}" srcId="{851B5418-9A58-48D0-990F-0277FF8AFF73}" destId="{E1C8D331-74AB-42E7-9216-1CF68947977F}" srcOrd="4" destOrd="0" parTransId="{5B86DEA0-545F-4284-AF64-448F6E4A56E0}" sibTransId="{C54954F2-0A1E-4E11-A6DA-E6326A590CE1}"/>
    <dgm:cxn modelId="{1A442085-BA86-4C98-B34D-0E98AA5B9C6E}" type="presOf" srcId="{87CB32F8-6555-4713-A47B-CE49C9D7C445}" destId="{BBE495DC-0A93-44EC-AA1D-B1E362A99969}" srcOrd="0" destOrd="3" presId="urn:microsoft.com/office/officeart/2018/2/layout/IconLabelDescriptionList"/>
    <dgm:cxn modelId="{C9B89389-5909-4202-BD35-2140149CBC67}" srcId="{64761C22-F0BD-49BA-B457-2C27C66DBCF8}" destId="{1D257BE3-D79B-49ED-A9FE-CD244A7802BD}" srcOrd="0" destOrd="0" parTransId="{750FE263-F119-4218-9F77-A0800464DEA0}" sibTransId="{CEC1AB88-526C-4F2D-9522-8597E6703C5E}"/>
    <dgm:cxn modelId="{D521058C-937C-45EE-ADAC-8F1B86FA965D}" srcId="{64761C22-F0BD-49BA-B457-2C27C66DBCF8}" destId="{4DD84B6C-0BDD-4ADD-9B8F-06C44449034F}" srcOrd="6" destOrd="0" parTransId="{AD281228-DDB5-4C37-B065-CA1D3CF70ABA}" sibTransId="{4D896949-0FA9-4B4F-BCD8-E2B6C874BD3D}"/>
    <dgm:cxn modelId="{E8CC4592-763D-4445-A256-C49D12419E47}" type="presOf" srcId="{4DD84B6C-0BDD-4ADD-9B8F-06C44449034F}" destId="{BBE495DC-0A93-44EC-AA1D-B1E362A99969}" srcOrd="0" destOrd="6" presId="urn:microsoft.com/office/officeart/2018/2/layout/IconLabelDescriptionList"/>
    <dgm:cxn modelId="{354F1F95-1BF8-4FC0-8E2B-3EB4E07F7A3F}" srcId="{E7FFF88F-1E0D-43B6-B825-6293BC60CEAC}" destId="{64761C22-F0BD-49BA-B457-2C27C66DBCF8}" srcOrd="2" destOrd="0" parTransId="{11441265-EECC-4D9B-A0CF-F1E8E677194E}" sibTransId="{0BDBA4DA-2392-4BF7-B34A-468B15D4410D}"/>
    <dgm:cxn modelId="{DB92CB96-F8F5-4F15-A179-840B9F423769}" srcId="{03866D9C-9B87-4182-AE64-735CAECEDD74}" destId="{63397D8C-A9BD-48AD-8F90-4F6CB4BFD3C4}" srcOrd="2" destOrd="0" parTransId="{54247669-3BD3-45AB-B405-5133D351CBEB}" sibTransId="{3393F033-AD43-42CA-BDA7-32366E4589D2}"/>
    <dgm:cxn modelId="{1FF7B597-0E27-4E9D-BE02-98DD6E683636}" srcId="{851B5418-9A58-48D0-990F-0277FF8AFF73}" destId="{7BBCA8B9-DF3B-4D38-95A1-1A2A6B04BF73}" srcOrd="0" destOrd="0" parTransId="{6598D28D-9BEB-4B25-8CCC-4048AF861427}" sibTransId="{D509FF16-F43F-4D92-8324-2700D54342EF}"/>
    <dgm:cxn modelId="{CEDCD2AA-C79D-441E-9047-15F3FC5FB80D}" type="presOf" srcId="{E1C8D331-74AB-42E7-9216-1CF68947977F}" destId="{8448E864-C67D-4C9C-B932-7811D0CEDE13}" srcOrd="0" destOrd="4" presId="urn:microsoft.com/office/officeart/2018/2/layout/IconLabelDescriptionList"/>
    <dgm:cxn modelId="{DCB215AB-35FB-4E15-979D-FE121BCDD5D4}" srcId="{851B5418-9A58-48D0-990F-0277FF8AFF73}" destId="{5934E035-ACD6-4812-ACCE-73900E92A351}" srcOrd="2" destOrd="0" parTransId="{5E1C3334-5D5D-46D6-8CBF-DDAE29C4535B}" sibTransId="{05F10669-D63D-4471-8505-798A2E9DB13B}"/>
    <dgm:cxn modelId="{B2BEFFB2-32E0-4EC5-87E5-B64888ADB300}" srcId="{64761C22-F0BD-49BA-B457-2C27C66DBCF8}" destId="{87CB32F8-6555-4713-A47B-CE49C9D7C445}" srcOrd="3" destOrd="0" parTransId="{8DB381CB-80DF-47F8-AE6C-E3C69879C87C}" sibTransId="{9273F5DF-D471-4C94-A2D7-6231EDFEDF57}"/>
    <dgm:cxn modelId="{67255AB8-DFF3-4852-888B-DFBC7B0F90AB}" srcId="{851B5418-9A58-48D0-990F-0277FF8AFF73}" destId="{6211ACF7-DEB6-4DAA-A9C3-1B5879F7B990}" srcOrd="3" destOrd="0" parTransId="{1345C5C2-C7FD-489A-9F77-4381A4367E69}" sibTransId="{F2BB919E-59DD-4496-9A85-71FB5291F078}"/>
    <dgm:cxn modelId="{A6BABEC2-C592-40F7-BA27-941928025332}" type="presOf" srcId="{DDC380CD-A8A6-4559-AF81-EAA3AD938830}" destId="{BBE495DC-0A93-44EC-AA1D-B1E362A99969}" srcOrd="0" destOrd="1" presId="urn:microsoft.com/office/officeart/2018/2/layout/IconLabelDescriptionList"/>
    <dgm:cxn modelId="{3F77DBD1-4C0E-4766-8D2E-E040FF011F69}" type="presOf" srcId="{7BBCA8B9-DF3B-4D38-95A1-1A2A6B04BF73}" destId="{8448E864-C67D-4C9C-B932-7811D0CEDE13}" srcOrd="0" destOrd="0" presId="urn:microsoft.com/office/officeart/2018/2/layout/IconLabelDescriptionList"/>
    <dgm:cxn modelId="{147477F3-6CD3-4F73-8F38-5414B08BBF5C}" type="presOf" srcId="{5934E035-ACD6-4812-ACCE-73900E92A351}" destId="{8448E864-C67D-4C9C-B932-7811D0CEDE13}" srcOrd="0" destOrd="2" presId="urn:microsoft.com/office/officeart/2018/2/layout/IconLabelDescriptionList"/>
    <dgm:cxn modelId="{08B5578E-4936-4144-90E5-F6AA50D3FCDC}" type="presParOf" srcId="{973BF617-02D9-4DE6-908B-17B6CD84E362}" destId="{97C0B500-FE71-460E-A225-02469DF15A7A}" srcOrd="0" destOrd="0" presId="urn:microsoft.com/office/officeart/2018/2/layout/IconLabelDescriptionList"/>
    <dgm:cxn modelId="{EADEA84B-57D9-4282-98AB-CE98D8987C2C}" type="presParOf" srcId="{97C0B500-FE71-460E-A225-02469DF15A7A}" destId="{A8487936-9798-482A-9391-3ED108B97632}" srcOrd="0" destOrd="0" presId="urn:microsoft.com/office/officeart/2018/2/layout/IconLabelDescriptionList"/>
    <dgm:cxn modelId="{58404FAF-2622-40A6-B06A-CAEF3829ED47}" type="presParOf" srcId="{97C0B500-FE71-460E-A225-02469DF15A7A}" destId="{7DC23353-3B9A-4108-85EB-9E571CEC070E}" srcOrd="1" destOrd="0" presId="urn:microsoft.com/office/officeart/2018/2/layout/IconLabelDescriptionList"/>
    <dgm:cxn modelId="{5BF0F981-BF1E-4AC9-8237-E323C2B630CE}" type="presParOf" srcId="{97C0B500-FE71-460E-A225-02469DF15A7A}" destId="{E27EFC1B-4002-4D0F-911A-BCF69225E985}" srcOrd="2" destOrd="0" presId="urn:microsoft.com/office/officeart/2018/2/layout/IconLabelDescriptionList"/>
    <dgm:cxn modelId="{E56C820E-D561-4A3C-83F0-639CDF205F0F}" type="presParOf" srcId="{97C0B500-FE71-460E-A225-02469DF15A7A}" destId="{2D788A7A-6712-4289-B5F6-80C3485F2675}" srcOrd="3" destOrd="0" presId="urn:microsoft.com/office/officeart/2018/2/layout/IconLabelDescriptionList"/>
    <dgm:cxn modelId="{0D73D1AD-BA3A-4A30-B449-3370C1CB778B}" type="presParOf" srcId="{97C0B500-FE71-460E-A225-02469DF15A7A}" destId="{D8B5049F-84EA-48E2-BFF6-E5B45E3EA54D}" srcOrd="4" destOrd="0" presId="urn:microsoft.com/office/officeart/2018/2/layout/IconLabelDescriptionList"/>
    <dgm:cxn modelId="{C423A652-0C66-4F71-AE1E-ABE497F817C1}" type="presParOf" srcId="{973BF617-02D9-4DE6-908B-17B6CD84E362}" destId="{667578CC-E2C1-45AA-84E8-5D440A0E51D5}" srcOrd="1" destOrd="0" presId="urn:microsoft.com/office/officeart/2018/2/layout/IconLabelDescriptionList"/>
    <dgm:cxn modelId="{DB4C4C92-3B32-4C98-962E-93CA48E93EA7}" type="presParOf" srcId="{973BF617-02D9-4DE6-908B-17B6CD84E362}" destId="{6EC89562-477F-4FC3-9EFC-3B362310B2B2}" srcOrd="2" destOrd="0" presId="urn:microsoft.com/office/officeart/2018/2/layout/IconLabelDescriptionList"/>
    <dgm:cxn modelId="{DE6FE03F-8DEF-4D93-A220-E2F71D09C41A}" type="presParOf" srcId="{6EC89562-477F-4FC3-9EFC-3B362310B2B2}" destId="{1195D3B7-92F1-4197-8C4F-91205A3C61BE}" srcOrd="0" destOrd="0" presId="urn:microsoft.com/office/officeart/2018/2/layout/IconLabelDescriptionList"/>
    <dgm:cxn modelId="{8B1F7CA2-2CF2-4B59-A74E-3741B0FCB0C8}" type="presParOf" srcId="{6EC89562-477F-4FC3-9EFC-3B362310B2B2}" destId="{784EC33E-24EC-4FA1-A873-CA27A6CDD11D}" srcOrd="1" destOrd="0" presId="urn:microsoft.com/office/officeart/2018/2/layout/IconLabelDescriptionList"/>
    <dgm:cxn modelId="{C0D3C986-884B-4B8D-B4CC-4C8FB450C50F}" type="presParOf" srcId="{6EC89562-477F-4FC3-9EFC-3B362310B2B2}" destId="{CBB8D5C6-860C-4E18-A28C-64201EBD23E6}" srcOrd="2" destOrd="0" presId="urn:microsoft.com/office/officeart/2018/2/layout/IconLabelDescriptionList"/>
    <dgm:cxn modelId="{3363AA7A-8CB2-4EAB-A82B-0C3BB0EF2C79}" type="presParOf" srcId="{6EC89562-477F-4FC3-9EFC-3B362310B2B2}" destId="{CD8A312D-2916-412B-A40D-C659780DAB72}" srcOrd="3" destOrd="0" presId="urn:microsoft.com/office/officeart/2018/2/layout/IconLabelDescriptionList"/>
    <dgm:cxn modelId="{81B6846B-21F9-4C07-8D84-7F1BD1A1B023}" type="presParOf" srcId="{6EC89562-477F-4FC3-9EFC-3B362310B2B2}" destId="{8448E864-C67D-4C9C-B932-7811D0CEDE13}" srcOrd="4" destOrd="0" presId="urn:microsoft.com/office/officeart/2018/2/layout/IconLabelDescriptionList"/>
    <dgm:cxn modelId="{B73E84C1-DB03-4B62-B699-6F849453A81A}" type="presParOf" srcId="{973BF617-02D9-4DE6-908B-17B6CD84E362}" destId="{C8558A0D-8C0A-4812-8CF0-3673C0540121}" srcOrd="3" destOrd="0" presId="urn:microsoft.com/office/officeart/2018/2/layout/IconLabelDescriptionList"/>
    <dgm:cxn modelId="{D0726493-45CB-481F-88BD-1B39DE5B9711}" type="presParOf" srcId="{973BF617-02D9-4DE6-908B-17B6CD84E362}" destId="{2C210862-7B9B-4C3A-822E-DD5E66226BBF}" srcOrd="4" destOrd="0" presId="urn:microsoft.com/office/officeart/2018/2/layout/IconLabelDescriptionList"/>
    <dgm:cxn modelId="{E41CC5AB-649E-4A78-B161-74C3CFF3E094}" type="presParOf" srcId="{2C210862-7B9B-4C3A-822E-DD5E66226BBF}" destId="{D11C771F-5164-4EAF-A3AA-7BA3F0321501}" srcOrd="0" destOrd="0" presId="urn:microsoft.com/office/officeart/2018/2/layout/IconLabelDescriptionList"/>
    <dgm:cxn modelId="{57449A70-5147-4CAB-B729-B540495B3A96}" type="presParOf" srcId="{2C210862-7B9B-4C3A-822E-DD5E66226BBF}" destId="{AE7579B6-2AF3-4D6A-A892-976479E0A41A}" srcOrd="1" destOrd="0" presId="urn:microsoft.com/office/officeart/2018/2/layout/IconLabelDescriptionList"/>
    <dgm:cxn modelId="{ECEEEB1C-D50D-44F4-B30E-71FA498DA720}" type="presParOf" srcId="{2C210862-7B9B-4C3A-822E-DD5E66226BBF}" destId="{24AE66E1-9B35-4723-89F5-BB2A3DFA1356}" srcOrd="2" destOrd="0" presId="urn:microsoft.com/office/officeart/2018/2/layout/IconLabelDescriptionList"/>
    <dgm:cxn modelId="{6F1D7431-376A-4AA9-8E1E-13CD763083F1}" type="presParOf" srcId="{2C210862-7B9B-4C3A-822E-DD5E66226BBF}" destId="{34958678-384C-4D6F-9642-DF51B5D96BA5}" srcOrd="3" destOrd="0" presId="urn:microsoft.com/office/officeart/2018/2/layout/IconLabelDescriptionList"/>
    <dgm:cxn modelId="{5CA9A184-8919-4D46-A844-CE84CCFF88A8}" type="presParOf" srcId="{2C210862-7B9B-4C3A-822E-DD5E66226BBF}" destId="{BBE495DC-0A93-44EC-AA1D-B1E362A99969}"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87A8C-58AE-4C7F-9F2F-D29DD5BDA8AB}">
      <dsp:nvSpPr>
        <dsp:cNvPr id="0" name=""/>
        <dsp:cNvSpPr/>
      </dsp:nvSpPr>
      <dsp:spPr>
        <a:xfrm>
          <a:off x="1116074" y="26881"/>
          <a:ext cx="1372500" cy="13725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8DE2F2-75A3-4917-BB75-62565D918636}">
      <dsp:nvSpPr>
        <dsp:cNvPr id="0" name=""/>
        <dsp:cNvSpPr/>
      </dsp:nvSpPr>
      <dsp:spPr>
        <a:xfrm>
          <a:off x="1408575" y="319381"/>
          <a:ext cx="787500" cy="787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1A8F6C8-687D-4EF4-8739-77FA54083AD7}">
      <dsp:nvSpPr>
        <dsp:cNvPr id="0" name=""/>
        <dsp:cNvSpPr/>
      </dsp:nvSpPr>
      <dsp:spPr>
        <a:xfrm>
          <a:off x="677324" y="1826881"/>
          <a:ext cx="22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baseline="0" dirty="0"/>
            <a:t>Wicca/PAGANISM</a:t>
          </a:r>
          <a:br>
            <a:rPr lang="en-US" sz="1400" kern="1200" baseline="0" dirty="0"/>
          </a:br>
          <a:r>
            <a:rPr lang="en-US" sz="1400" kern="1200" baseline="0" dirty="0"/>
            <a:t> and environmentalism </a:t>
          </a:r>
          <a:endParaRPr lang="en-US" sz="1400" kern="1200" dirty="0"/>
        </a:p>
      </dsp:txBody>
      <dsp:txXfrm>
        <a:off x="677324" y="1826881"/>
        <a:ext cx="2250000" cy="720000"/>
      </dsp:txXfrm>
    </dsp:sp>
    <dsp:sp modelId="{711C12F0-D536-46A1-9E91-303F12B4F113}">
      <dsp:nvSpPr>
        <dsp:cNvPr id="0" name=""/>
        <dsp:cNvSpPr/>
      </dsp:nvSpPr>
      <dsp:spPr>
        <a:xfrm>
          <a:off x="3759825" y="26881"/>
          <a:ext cx="1372500" cy="13725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0B40B5-0642-4D0E-B9F1-F55AAC54116D}">
      <dsp:nvSpPr>
        <dsp:cNvPr id="0" name=""/>
        <dsp:cNvSpPr/>
      </dsp:nvSpPr>
      <dsp:spPr>
        <a:xfrm>
          <a:off x="4052325" y="319381"/>
          <a:ext cx="787500" cy="7875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AD8C113-3A5C-4E35-BAB4-AA6D5E1F89FB}">
      <dsp:nvSpPr>
        <dsp:cNvPr id="0" name=""/>
        <dsp:cNvSpPr/>
      </dsp:nvSpPr>
      <dsp:spPr>
        <a:xfrm>
          <a:off x="3321075" y="1826881"/>
          <a:ext cx="22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baseline="0"/>
            <a:t>Dianic Wicca and feminism</a:t>
          </a:r>
          <a:endParaRPr lang="en-US" sz="1400" kern="1200"/>
        </a:p>
      </dsp:txBody>
      <dsp:txXfrm>
        <a:off x="3321075" y="1826881"/>
        <a:ext cx="2250000" cy="720000"/>
      </dsp:txXfrm>
    </dsp:sp>
    <dsp:sp modelId="{83366678-66B7-422E-B155-2F32E3F78100}">
      <dsp:nvSpPr>
        <dsp:cNvPr id="0" name=""/>
        <dsp:cNvSpPr/>
      </dsp:nvSpPr>
      <dsp:spPr>
        <a:xfrm>
          <a:off x="2437950" y="3109381"/>
          <a:ext cx="1372500" cy="13725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3A80F8-CD32-4593-9F98-24740B1AC6E2}">
      <dsp:nvSpPr>
        <dsp:cNvPr id="0" name=""/>
        <dsp:cNvSpPr/>
      </dsp:nvSpPr>
      <dsp:spPr>
        <a:xfrm>
          <a:off x="2730450" y="3401881"/>
          <a:ext cx="787500" cy="78750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4DE4F8D-A6F6-473F-BF6D-419D022F7197}">
      <dsp:nvSpPr>
        <dsp:cNvPr id="0" name=""/>
        <dsp:cNvSpPr/>
      </dsp:nvSpPr>
      <dsp:spPr>
        <a:xfrm>
          <a:off x="1999200" y="4909381"/>
          <a:ext cx="22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baseline="0" dirty="0"/>
            <a:t>W.I.T.C.H. NYC/PDX/Boston AS A MODEL OF “COVEN ACTIVISM”</a:t>
          </a:r>
          <a:endParaRPr lang="en-US" sz="1400" kern="1200" dirty="0"/>
        </a:p>
      </dsp:txBody>
      <dsp:txXfrm>
        <a:off x="1999200" y="4909381"/>
        <a:ext cx="225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87936-9798-482A-9391-3ED108B97632}">
      <dsp:nvSpPr>
        <dsp:cNvPr id="0" name=""/>
        <dsp:cNvSpPr/>
      </dsp:nvSpPr>
      <dsp:spPr>
        <a:xfrm>
          <a:off x="3898" y="705177"/>
          <a:ext cx="652003" cy="65200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27EFC1B-4002-4D0F-911A-BCF69225E985}">
      <dsp:nvSpPr>
        <dsp:cNvPr id="0" name=""/>
        <dsp:cNvSpPr/>
      </dsp:nvSpPr>
      <dsp:spPr>
        <a:xfrm>
          <a:off x="3898" y="1539686"/>
          <a:ext cx="1862866" cy="58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Level 1: Rally/Vigil</a:t>
          </a:r>
        </a:p>
      </dsp:txBody>
      <dsp:txXfrm>
        <a:off x="3898" y="1539686"/>
        <a:ext cx="1862866" cy="589998"/>
      </dsp:txXfrm>
    </dsp:sp>
    <dsp:sp modelId="{D8B5049F-84EA-48E2-BFF6-E5B45E3EA54D}">
      <dsp:nvSpPr>
        <dsp:cNvPr id="0" name=""/>
        <dsp:cNvSpPr/>
      </dsp:nvSpPr>
      <dsp:spPr>
        <a:xfrm>
          <a:off x="3898" y="2214571"/>
          <a:ext cx="1862866" cy="2734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Water</a:t>
          </a:r>
        </a:p>
        <a:p>
          <a:pPr marL="0" lvl="0" indent="0" algn="l" defTabSz="488950">
            <a:lnSpc>
              <a:spcPct val="90000"/>
            </a:lnSpc>
            <a:spcBef>
              <a:spcPct val="0"/>
            </a:spcBef>
            <a:spcAft>
              <a:spcPct val="35000"/>
            </a:spcAft>
            <a:buNone/>
          </a:pPr>
          <a:r>
            <a:rPr lang="en-US" sz="1100" kern="1200"/>
            <a:t>Snacks</a:t>
          </a:r>
        </a:p>
        <a:p>
          <a:pPr marL="0" lvl="0" indent="0" algn="l" defTabSz="488950">
            <a:lnSpc>
              <a:spcPct val="90000"/>
            </a:lnSpc>
            <a:spcBef>
              <a:spcPct val="0"/>
            </a:spcBef>
            <a:spcAft>
              <a:spcPct val="35000"/>
            </a:spcAft>
            <a:buNone/>
          </a:pPr>
          <a:r>
            <a:rPr lang="en-US" sz="1100" kern="1200" dirty="0"/>
            <a:t>Sunscreen</a:t>
          </a:r>
        </a:p>
        <a:p>
          <a:pPr marL="0" lvl="0" indent="0" algn="l" defTabSz="488950">
            <a:lnSpc>
              <a:spcPct val="90000"/>
            </a:lnSpc>
            <a:spcBef>
              <a:spcPct val="0"/>
            </a:spcBef>
            <a:spcAft>
              <a:spcPct val="35000"/>
            </a:spcAft>
            <a:buNone/>
          </a:pPr>
          <a:r>
            <a:rPr lang="en-US" sz="1100" kern="1200" dirty="0"/>
            <a:t>LISTENING SKILLS!</a:t>
          </a:r>
        </a:p>
      </dsp:txBody>
      <dsp:txXfrm>
        <a:off x="3898" y="2214571"/>
        <a:ext cx="1862866" cy="2734925"/>
      </dsp:txXfrm>
    </dsp:sp>
    <dsp:sp modelId="{1195D3B7-92F1-4197-8C4F-91205A3C61BE}">
      <dsp:nvSpPr>
        <dsp:cNvPr id="0" name=""/>
        <dsp:cNvSpPr/>
      </dsp:nvSpPr>
      <dsp:spPr>
        <a:xfrm>
          <a:off x="2192766" y="617030"/>
          <a:ext cx="652003" cy="652003"/>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BB8D5C6-860C-4E18-A28C-64201EBD23E6}">
      <dsp:nvSpPr>
        <dsp:cNvPr id="0" name=""/>
        <dsp:cNvSpPr/>
      </dsp:nvSpPr>
      <dsp:spPr>
        <a:xfrm>
          <a:off x="2192766" y="1459120"/>
          <a:ext cx="1862866" cy="58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Level 2: Peaceful Protest</a:t>
          </a:r>
        </a:p>
      </dsp:txBody>
      <dsp:txXfrm>
        <a:off x="2192766" y="1459120"/>
        <a:ext cx="1862866" cy="589998"/>
      </dsp:txXfrm>
    </dsp:sp>
    <dsp:sp modelId="{8448E864-C67D-4C9C-B932-7811D0CEDE13}">
      <dsp:nvSpPr>
        <dsp:cNvPr id="0" name=""/>
        <dsp:cNvSpPr/>
      </dsp:nvSpPr>
      <dsp:spPr>
        <a:xfrm>
          <a:off x="2192766" y="2137531"/>
          <a:ext cx="1862866" cy="290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Contents from Level 1 +</a:t>
          </a:r>
        </a:p>
        <a:p>
          <a:pPr marL="0" lvl="0" indent="0" algn="l" defTabSz="488950">
            <a:lnSpc>
              <a:spcPct val="90000"/>
            </a:lnSpc>
            <a:spcBef>
              <a:spcPct val="0"/>
            </a:spcBef>
            <a:spcAft>
              <a:spcPct val="35000"/>
            </a:spcAft>
            <a:buNone/>
          </a:pPr>
          <a:r>
            <a:rPr lang="en-US" sz="1100" kern="1200" dirty="0"/>
            <a:t>Emergency contacts, ID, Medical insurance card, and medical info like blood type in plastic Ziploc bag</a:t>
          </a:r>
        </a:p>
        <a:p>
          <a:pPr marL="0" lvl="0" indent="0" algn="l" defTabSz="488950">
            <a:lnSpc>
              <a:spcPct val="90000"/>
            </a:lnSpc>
            <a:spcBef>
              <a:spcPct val="0"/>
            </a:spcBef>
            <a:spcAft>
              <a:spcPct val="35000"/>
            </a:spcAft>
            <a:buNone/>
          </a:pPr>
          <a:r>
            <a:rPr lang="en-US" sz="1100" kern="1200" dirty="0"/>
            <a:t>WRITE LEGAL AID #s on YOUR ARM!! In Sharpie!</a:t>
          </a:r>
        </a:p>
        <a:p>
          <a:pPr marL="0" lvl="0" indent="0" algn="l" defTabSz="488950">
            <a:lnSpc>
              <a:spcPct val="90000"/>
            </a:lnSpc>
            <a:spcBef>
              <a:spcPct val="0"/>
            </a:spcBef>
            <a:spcAft>
              <a:spcPct val="35000"/>
            </a:spcAft>
            <a:buNone/>
          </a:pPr>
          <a:r>
            <a:rPr lang="en-US" sz="1100" kern="1200"/>
            <a:t>Freeze water bottles to drink as they melt </a:t>
          </a:r>
        </a:p>
        <a:p>
          <a:pPr marL="0" lvl="0" indent="0" algn="l" defTabSz="488950">
            <a:lnSpc>
              <a:spcPct val="90000"/>
            </a:lnSpc>
            <a:spcBef>
              <a:spcPct val="0"/>
            </a:spcBef>
            <a:spcAft>
              <a:spcPct val="35000"/>
            </a:spcAft>
            <a:buNone/>
          </a:pPr>
          <a:r>
            <a:rPr lang="en-US" sz="1100" kern="1200" dirty="0"/>
            <a:t>First Aid Kit </a:t>
          </a:r>
        </a:p>
        <a:p>
          <a:pPr marL="0" lvl="0" indent="0" algn="l" defTabSz="488950">
            <a:lnSpc>
              <a:spcPct val="90000"/>
            </a:lnSpc>
            <a:spcBef>
              <a:spcPct val="0"/>
            </a:spcBef>
            <a:spcAft>
              <a:spcPct val="35000"/>
            </a:spcAft>
            <a:buNone/>
          </a:pPr>
          <a:r>
            <a:rPr lang="en-US" sz="1100" kern="1200" dirty="0"/>
            <a:t>Insect Spray</a:t>
          </a:r>
        </a:p>
        <a:p>
          <a:pPr marL="0" lvl="0" indent="0" algn="l" defTabSz="488950">
            <a:lnSpc>
              <a:spcPct val="90000"/>
            </a:lnSpc>
            <a:spcBef>
              <a:spcPct val="0"/>
            </a:spcBef>
            <a:spcAft>
              <a:spcPct val="35000"/>
            </a:spcAft>
            <a:buNone/>
          </a:pPr>
          <a:r>
            <a:rPr lang="en-US" sz="1100" kern="1200" dirty="0"/>
            <a:t>Snacks (nuts and protein bars and beef jerky work especially well)</a:t>
          </a:r>
        </a:p>
        <a:p>
          <a:pPr marL="0" lvl="0" indent="0" algn="l" defTabSz="488950">
            <a:lnSpc>
              <a:spcPct val="90000"/>
            </a:lnSpc>
            <a:spcBef>
              <a:spcPct val="0"/>
            </a:spcBef>
            <a:spcAft>
              <a:spcPct val="35000"/>
            </a:spcAft>
            <a:buNone/>
          </a:pPr>
          <a:r>
            <a:rPr lang="en-US" sz="1100" kern="1200" dirty="0"/>
            <a:t>Phone in plastic bag, not out taking photos of other activists!</a:t>
          </a:r>
        </a:p>
      </dsp:txBody>
      <dsp:txXfrm>
        <a:off x="2192766" y="2137531"/>
        <a:ext cx="1862866" cy="2900113"/>
      </dsp:txXfrm>
    </dsp:sp>
    <dsp:sp modelId="{D11C771F-5164-4EAF-A3AA-7BA3F0321501}">
      <dsp:nvSpPr>
        <dsp:cNvPr id="0" name=""/>
        <dsp:cNvSpPr/>
      </dsp:nvSpPr>
      <dsp:spPr>
        <a:xfrm>
          <a:off x="4381634" y="617030"/>
          <a:ext cx="652003" cy="6520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4AE66E1-9B35-4723-89F5-BB2A3DFA1356}">
      <dsp:nvSpPr>
        <dsp:cNvPr id="0" name=""/>
        <dsp:cNvSpPr/>
      </dsp:nvSpPr>
      <dsp:spPr>
        <a:xfrm>
          <a:off x="4381634" y="1459120"/>
          <a:ext cx="1862866" cy="589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Level 3: Protesting After a Non-Peaceful Event (Escalated Aggression)</a:t>
          </a:r>
        </a:p>
      </dsp:txBody>
      <dsp:txXfrm>
        <a:off x="4381634" y="1459120"/>
        <a:ext cx="1862866" cy="589998"/>
      </dsp:txXfrm>
    </dsp:sp>
    <dsp:sp modelId="{BBE495DC-0A93-44EC-AA1D-B1E362A99969}">
      <dsp:nvSpPr>
        <dsp:cNvPr id="0" name=""/>
        <dsp:cNvSpPr/>
      </dsp:nvSpPr>
      <dsp:spPr>
        <a:xfrm>
          <a:off x="4381634" y="2137531"/>
          <a:ext cx="1862866" cy="290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Earplugs (for LRAD devices)</a:t>
          </a:r>
        </a:p>
        <a:p>
          <a:pPr marL="0" lvl="0" indent="0" algn="l" defTabSz="488950">
            <a:lnSpc>
              <a:spcPct val="90000"/>
            </a:lnSpc>
            <a:spcBef>
              <a:spcPct val="0"/>
            </a:spcBef>
            <a:spcAft>
              <a:spcPct val="35000"/>
            </a:spcAft>
            <a:buNone/>
          </a:pPr>
          <a:r>
            <a:rPr lang="en-US" sz="1100" kern="1200"/>
            <a:t>Goggles (please make sure they have a seal)</a:t>
          </a:r>
        </a:p>
        <a:p>
          <a:pPr marL="0" lvl="0" indent="0" algn="l" defTabSz="488950">
            <a:lnSpc>
              <a:spcPct val="90000"/>
            </a:lnSpc>
            <a:spcBef>
              <a:spcPct val="0"/>
            </a:spcBef>
            <a:spcAft>
              <a:spcPct val="35000"/>
            </a:spcAft>
            <a:buNone/>
          </a:pPr>
          <a:r>
            <a:rPr lang="en-US" sz="1100" kern="1200"/>
            <a:t>Kneepads/heat resistant gloves</a:t>
          </a:r>
        </a:p>
        <a:p>
          <a:pPr marL="0" lvl="0" indent="0" algn="l" defTabSz="488950">
            <a:lnSpc>
              <a:spcPct val="90000"/>
            </a:lnSpc>
            <a:spcBef>
              <a:spcPct val="0"/>
            </a:spcBef>
            <a:spcAft>
              <a:spcPct val="35000"/>
            </a:spcAft>
            <a:buNone/>
          </a:pPr>
          <a:r>
            <a:rPr lang="en-US" sz="1100" kern="1200"/>
            <a:t>Helmet</a:t>
          </a:r>
        </a:p>
        <a:p>
          <a:pPr marL="0" lvl="0" indent="0" algn="l" defTabSz="488950">
            <a:lnSpc>
              <a:spcPct val="90000"/>
            </a:lnSpc>
            <a:spcBef>
              <a:spcPct val="0"/>
            </a:spcBef>
            <a:spcAft>
              <a:spcPct val="35000"/>
            </a:spcAft>
            <a:buNone/>
          </a:pPr>
          <a:r>
            <a:rPr lang="en-US" sz="1100" kern="1200" dirty="0"/>
            <a:t>½ Antacid, ½ water mixture in a sports bottle </a:t>
          </a:r>
        </a:p>
        <a:p>
          <a:pPr marL="0" lvl="0" indent="0" algn="l" defTabSz="488950">
            <a:lnSpc>
              <a:spcPct val="90000"/>
            </a:lnSpc>
            <a:spcBef>
              <a:spcPct val="0"/>
            </a:spcBef>
            <a:spcAft>
              <a:spcPct val="35000"/>
            </a:spcAft>
            <a:buNone/>
          </a:pPr>
          <a:r>
            <a:rPr lang="en-US" sz="1100" kern="1200" dirty="0"/>
            <a:t>First Aid Kit</a:t>
          </a:r>
          <a:br>
            <a:rPr lang="en-US" sz="1100" kern="1200" dirty="0"/>
          </a:br>
          <a:br>
            <a:rPr lang="en-US" sz="1100" kern="1200" dirty="0"/>
          </a:br>
          <a:r>
            <a:rPr lang="en-US" sz="1100" kern="1200" dirty="0"/>
            <a:t>Change of clothing – NOTHING POLITICAL!</a:t>
          </a:r>
        </a:p>
        <a:p>
          <a:pPr marL="0" lvl="0" indent="0" algn="l" defTabSz="488950">
            <a:lnSpc>
              <a:spcPct val="90000"/>
            </a:lnSpc>
            <a:spcBef>
              <a:spcPct val="0"/>
            </a:spcBef>
            <a:spcAft>
              <a:spcPct val="35000"/>
            </a:spcAft>
            <a:buNone/>
          </a:pPr>
          <a:r>
            <a:rPr lang="en-US" sz="1100" kern="1200" dirty="0"/>
            <a:t>Contents from Level 1 &amp; 2</a:t>
          </a:r>
          <a:br>
            <a:rPr lang="en-US" sz="1100" kern="1200" dirty="0"/>
          </a:br>
          <a:r>
            <a:rPr lang="en-US" sz="1100" kern="1200" dirty="0"/>
            <a:t>Cop-proof phone in plastic bag, not out taking photos of other activists!</a:t>
          </a:r>
        </a:p>
      </dsp:txBody>
      <dsp:txXfrm>
        <a:off x="4381634" y="2137531"/>
        <a:ext cx="1862866" cy="290011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7/22/2020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7/22/2020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7/22/2020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7/22/2020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C1E0-E218-4C5B-AD83-FF1470D0C5A2}"/>
              </a:ext>
            </a:extLst>
          </p:cNvPr>
          <p:cNvSpPr>
            <a:spLocks noGrp="1"/>
          </p:cNvSpPr>
          <p:nvPr>
            <p:ph type="ctrTitle"/>
          </p:nvPr>
        </p:nvSpPr>
        <p:spPr/>
        <p:txBody>
          <a:bodyPr>
            <a:normAutofit fontScale="90000"/>
          </a:bodyPr>
          <a:lstStyle/>
          <a:p>
            <a:pPr algn="ctr"/>
            <a:r>
              <a:rPr lang="en-US" sz="5400" dirty="0"/>
              <a:t>A witch’s Guide to Social, Political, and Spiritual Activism// (“Spirituality and Activism”)</a:t>
            </a:r>
          </a:p>
        </p:txBody>
      </p:sp>
      <p:sp>
        <p:nvSpPr>
          <p:cNvPr id="3" name="Subtitle 2">
            <a:extLst>
              <a:ext uri="{FF2B5EF4-FFF2-40B4-BE49-F238E27FC236}">
                <a16:creationId xmlns:a16="http://schemas.microsoft.com/office/drawing/2014/main" id="{DA193A4E-9835-4B9A-A98D-778835A9EC72}"/>
              </a:ext>
            </a:extLst>
          </p:cNvPr>
          <p:cNvSpPr>
            <a:spLocks noGrp="1"/>
          </p:cNvSpPr>
          <p:nvPr>
            <p:ph type="subTitle" idx="1"/>
          </p:nvPr>
        </p:nvSpPr>
        <p:spPr/>
        <p:txBody>
          <a:bodyPr>
            <a:normAutofit fontScale="92500" lnSpcReduction="10000"/>
          </a:bodyPr>
          <a:lstStyle/>
          <a:p>
            <a:pPr algn="ctr"/>
            <a:r>
              <a:rPr lang="en-US" dirty="0"/>
              <a:t>By Ali Browne and Andrea Peterson</a:t>
            </a:r>
            <a:br>
              <a:rPr lang="en-US" dirty="0"/>
            </a:br>
            <a:r>
              <a:rPr lang="en-US" dirty="0"/>
              <a:t>As Presented to OLOTEAS via Zoom – 7/25/2020</a:t>
            </a:r>
          </a:p>
        </p:txBody>
      </p:sp>
      <p:pic>
        <p:nvPicPr>
          <p:cNvPr id="5" name="Picture 4">
            <a:extLst>
              <a:ext uri="{FF2B5EF4-FFF2-40B4-BE49-F238E27FC236}">
                <a16:creationId xmlns:a16="http://schemas.microsoft.com/office/drawing/2014/main" id="{04E479D1-8949-4CE0-9E08-42A960F3A527}"/>
              </a:ext>
            </a:extLst>
          </p:cNvPr>
          <p:cNvPicPr>
            <a:picLocks noChangeAspect="1"/>
          </p:cNvPicPr>
          <p:nvPr/>
        </p:nvPicPr>
        <p:blipFill>
          <a:blip r:embed="rId2"/>
          <a:stretch>
            <a:fillRect/>
          </a:stretch>
        </p:blipFill>
        <p:spPr>
          <a:xfrm>
            <a:off x="8123275" y="95707"/>
            <a:ext cx="3226715" cy="1843837"/>
          </a:xfrm>
          <a:prstGeom prst="rect">
            <a:avLst/>
          </a:prstGeom>
        </p:spPr>
      </p:pic>
      <p:pic>
        <p:nvPicPr>
          <p:cNvPr id="7" name="Picture 6">
            <a:extLst>
              <a:ext uri="{FF2B5EF4-FFF2-40B4-BE49-F238E27FC236}">
                <a16:creationId xmlns:a16="http://schemas.microsoft.com/office/drawing/2014/main" id="{2FA86107-CF8D-43FF-AD02-2F816B6D25AC}"/>
              </a:ext>
            </a:extLst>
          </p:cNvPr>
          <p:cNvPicPr>
            <a:picLocks noChangeAspect="1"/>
          </p:cNvPicPr>
          <p:nvPr/>
        </p:nvPicPr>
        <p:blipFill>
          <a:blip r:embed="rId2"/>
          <a:stretch>
            <a:fillRect/>
          </a:stretch>
        </p:blipFill>
        <p:spPr>
          <a:xfrm>
            <a:off x="8016240" y="4918457"/>
            <a:ext cx="3333750" cy="1905000"/>
          </a:xfrm>
          <a:prstGeom prst="rect">
            <a:avLst/>
          </a:prstGeom>
        </p:spPr>
      </p:pic>
      <p:pic>
        <p:nvPicPr>
          <p:cNvPr id="9" name="Picture 8">
            <a:extLst>
              <a:ext uri="{FF2B5EF4-FFF2-40B4-BE49-F238E27FC236}">
                <a16:creationId xmlns:a16="http://schemas.microsoft.com/office/drawing/2014/main" id="{BC2BE631-9FFF-4C62-B357-3BB145E4747A}"/>
              </a:ext>
            </a:extLst>
          </p:cNvPr>
          <p:cNvPicPr>
            <a:picLocks noChangeAspect="1"/>
          </p:cNvPicPr>
          <p:nvPr/>
        </p:nvPicPr>
        <p:blipFill>
          <a:blip r:embed="rId3"/>
          <a:stretch>
            <a:fillRect/>
          </a:stretch>
        </p:blipFill>
        <p:spPr>
          <a:xfrm>
            <a:off x="8123274" y="2063738"/>
            <a:ext cx="3491973" cy="2593987"/>
          </a:xfrm>
          <a:prstGeom prst="rect">
            <a:avLst/>
          </a:prstGeom>
        </p:spPr>
      </p:pic>
    </p:spTree>
    <p:extLst>
      <p:ext uri="{BB962C8B-B14F-4D97-AF65-F5344CB8AC3E}">
        <p14:creationId xmlns:p14="http://schemas.microsoft.com/office/powerpoint/2010/main" val="23315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83180-DE91-4AD8-BC5A-C3ECC37D77A8}"/>
              </a:ext>
            </a:extLst>
          </p:cNvPr>
          <p:cNvSpPr>
            <a:spLocks noGrp="1"/>
          </p:cNvSpPr>
          <p:nvPr>
            <p:ph type="title"/>
          </p:nvPr>
        </p:nvSpPr>
        <p:spPr/>
        <p:txBody>
          <a:bodyPr/>
          <a:lstStyle/>
          <a:p>
            <a:r>
              <a:rPr lang="en-US" dirty="0"/>
              <a:t>Practical Activism: A Primer on Engaging Lawmakers (Continued)</a:t>
            </a:r>
          </a:p>
        </p:txBody>
      </p:sp>
      <p:sp>
        <p:nvSpPr>
          <p:cNvPr id="3" name="Content Placeholder 2">
            <a:extLst>
              <a:ext uri="{FF2B5EF4-FFF2-40B4-BE49-F238E27FC236}">
                <a16:creationId xmlns:a16="http://schemas.microsoft.com/office/drawing/2014/main" id="{AEC771EB-2E1B-4913-A5E5-43EAFF3DC219}"/>
              </a:ext>
            </a:extLst>
          </p:cNvPr>
          <p:cNvSpPr>
            <a:spLocks noGrp="1"/>
          </p:cNvSpPr>
          <p:nvPr>
            <p:ph idx="1"/>
          </p:nvPr>
        </p:nvSpPr>
        <p:spPr/>
        <p:txBody>
          <a:bodyPr>
            <a:normAutofit fontScale="85000" lnSpcReduction="10000"/>
          </a:bodyPr>
          <a:lstStyle/>
          <a:p>
            <a:pPr marL="0" indent="0">
              <a:buNone/>
            </a:pPr>
            <a:r>
              <a:rPr lang="en-US" b="1" u="sng" dirty="0"/>
              <a:t>Methods of Engagement</a:t>
            </a:r>
          </a:p>
          <a:p>
            <a:pPr marL="0" indent="0">
              <a:buNone/>
            </a:pPr>
            <a:r>
              <a:rPr lang="en-US" i="1" dirty="0"/>
              <a:t>Calling</a:t>
            </a:r>
          </a:p>
          <a:p>
            <a:r>
              <a:rPr lang="en-US" dirty="0"/>
              <a:t>This is most effective in expressing support or opposition to a bill that is actively being marked up (amended) or being voted on.</a:t>
            </a:r>
          </a:p>
          <a:p>
            <a:r>
              <a:rPr lang="en-US" dirty="0"/>
              <a:t>Offices take note on the number of calls that they get on a bill</a:t>
            </a:r>
          </a:p>
          <a:p>
            <a:r>
              <a:rPr lang="en-US" dirty="0"/>
              <a:t>You can also call to express your position on something as well as ask the member’s stance on a particular issue. You have the right to request a call back from staff that works on that issue. </a:t>
            </a:r>
          </a:p>
          <a:p>
            <a:pPr marL="0" indent="0">
              <a:buNone/>
            </a:pPr>
            <a:r>
              <a:rPr lang="en-US" i="1" dirty="0"/>
              <a:t>In-Person Meetings</a:t>
            </a:r>
          </a:p>
          <a:p>
            <a:r>
              <a:rPr lang="en-US" dirty="0"/>
              <a:t>This is more effective if you want to discuss in-depth a policy/issue that may or may not have a bill associated with it. It’s also great for conveying a compelling situation.</a:t>
            </a:r>
          </a:p>
          <a:p>
            <a:r>
              <a:rPr lang="en-US" dirty="0"/>
              <a:t>On a federal level, you can request a meeting with the member of Congress either in DC or in a local office. You will often meet with a staffer who works on the issue that you want to talk about it. The same is true for local issues, the lawmaker or staff assistant may take the meeting.</a:t>
            </a:r>
          </a:p>
          <a:p>
            <a:endParaRPr lang="en-US" dirty="0"/>
          </a:p>
        </p:txBody>
      </p:sp>
    </p:spTree>
    <p:extLst>
      <p:ext uri="{BB962C8B-B14F-4D97-AF65-F5344CB8AC3E}">
        <p14:creationId xmlns:p14="http://schemas.microsoft.com/office/powerpoint/2010/main" val="396758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5BB27-9578-4BFE-A20A-B2524D80A8FA}"/>
              </a:ext>
            </a:extLst>
          </p:cNvPr>
          <p:cNvSpPr>
            <a:spLocks noGrp="1"/>
          </p:cNvSpPr>
          <p:nvPr>
            <p:ph type="title"/>
          </p:nvPr>
        </p:nvSpPr>
        <p:spPr/>
        <p:txBody>
          <a:bodyPr/>
          <a:lstStyle/>
          <a:p>
            <a:r>
              <a:rPr lang="en-US" dirty="0"/>
              <a:t>Practical Activism: A Primer on Engaging Lawmakers (Continued)</a:t>
            </a:r>
          </a:p>
        </p:txBody>
      </p:sp>
      <p:sp>
        <p:nvSpPr>
          <p:cNvPr id="3" name="Content Placeholder 2">
            <a:extLst>
              <a:ext uri="{FF2B5EF4-FFF2-40B4-BE49-F238E27FC236}">
                <a16:creationId xmlns:a16="http://schemas.microsoft.com/office/drawing/2014/main" id="{DBDD0089-6FD6-494A-8730-4EB603EAD9E2}"/>
              </a:ext>
            </a:extLst>
          </p:cNvPr>
          <p:cNvSpPr>
            <a:spLocks noGrp="1"/>
          </p:cNvSpPr>
          <p:nvPr>
            <p:ph idx="1"/>
          </p:nvPr>
        </p:nvSpPr>
        <p:spPr/>
        <p:txBody>
          <a:bodyPr>
            <a:normAutofit fontScale="70000" lnSpcReduction="20000"/>
          </a:bodyPr>
          <a:lstStyle/>
          <a:p>
            <a:pPr marL="0" indent="0">
              <a:buNone/>
            </a:pPr>
            <a:r>
              <a:rPr lang="en-US" i="1" dirty="0"/>
              <a:t>Social Media:</a:t>
            </a:r>
          </a:p>
          <a:p>
            <a:r>
              <a:rPr lang="en-US" dirty="0"/>
              <a:t>This is most effective in expressing support or opposition to a bill that is actively being marked up (amended) or being voted on. Just be sure to include the appropriate mentions and tags.</a:t>
            </a:r>
          </a:p>
          <a:p>
            <a:r>
              <a:rPr lang="en-US" dirty="0"/>
              <a:t>Stalk the lawmaker to see how the use social media to get the most out of this medium.</a:t>
            </a:r>
          </a:p>
          <a:p>
            <a:r>
              <a:rPr lang="en-US" dirty="0"/>
              <a:t>If you are looking to write more extensively on an issue, it is better to send a letter or email.</a:t>
            </a:r>
          </a:p>
          <a:p>
            <a:pPr marL="0" indent="0">
              <a:buNone/>
            </a:pPr>
            <a:r>
              <a:rPr lang="en-US" i="1" dirty="0"/>
              <a:t>Letters/Emails</a:t>
            </a:r>
          </a:p>
          <a:p>
            <a:r>
              <a:rPr lang="en-US" dirty="0"/>
              <a:t>Emails and physical letters are best if the issue is not particularly time sensitive (bill is not being actively) voted on. </a:t>
            </a:r>
          </a:p>
          <a:p>
            <a:pPr marL="0" indent="0">
              <a:buNone/>
            </a:pPr>
            <a:r>
              <a:rPr lang="en-US" i="1" dirty="0"/>
              <a:t>Townhalls</a:t>
            </a:r>
          </a:p>
          <a:p>
            <a:r>
              <a:rPr lang="en-US" dirty="0"/>
              <a:t>Lawmakers often have informal sessions to meet with constituents. This can take the form of a coffee roundtable to a larger meeting.</a:t>
            </a:r>
          </a:p>
          <a:p>
            <a:r>
              <a:rPr lang="en-US" dirty="0"/>
              <a:t>This is an underestimated method of engagement.</a:t>
            </a:r>
          </a:p>
          <a:p>
            <a:r>
              <a:rPr lang="en-US" dirty="0"/>
              <a:t>This is your time to express your opinion on a matter and ask questions directly/in-person</a:t>
            </a:r>
          </a:p>
          <a:p>
            <a:r>
              <a:rPr lang="en-US" dirty="0"/>
              <a:t>Bring friends who may have something to add to the conversation</a:t>
            </a:r>
          </a:p>
          <a:p>
            <a:r>
              <a:rPr lang="en-US" dirty="0"/>
              <a:t>Follow the lawmaker’s website or social media for townhall times and locations.</a:t>
            </a:r>
          </a:p>
          <a:p>
            <a:pPr marL="0" indent="0">
              <a:buNone/>
            </a:pPr>
            <a:r>
              <a:rPr lang="en-US" b="1" u="sng" dirty="0"/>
              <a:t>Amplifying Your Message</a:t>
            </a:r>
          </a:p>
          <a:p>
            <a:endParaRPr lang="en-US" dirty="0"/>
          </a:p>
        </p:txBody>
      </p:sp>
    </p:spTree>
    <p:extLst>
      <p:ext uri="{BB962C8B-B14F-4D97-AF65-F5344CB8AC3E}">
        <p14:creationId xmlns:p14="http://schemas.microsoft.com/office/powerpoint/2010/main" val="2113811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F215A7-0723-4131-9263-61304E3E95EC}"/>
              </a:ext>
            </a:extLst>
          </p:cNvPr>
          <p:cNvSpPr>
            <a:spLocks noGrp="1"/>
          </p:cNvSpPr>
          <p:nvPr>
            <p:ph type="title"/>
          </p:nvPr>
        </p:nvSpPr>
        <p:spPr>
          <a:xfrm>
            <a:off x="762004" y="633779"/>
            <a:ext cx="5443665" cy="2068478"/>
          </a:xfrm>
        </p:spPr>
        <p:txBody>
          <a:bodyPr>
            <a:normAutofit/>
          </a:bodyPr>
          <a:lstStyle/>
          <a:p>
            <a:pPr algn="l"/>
            <a:r>
              <a:rPr lang="en-US">
                <a:solidFill>
                  <a:schemeClr val="tx1"/>
                </a:solidFill>
              </a:rPr>
              <a:t>Protesting Magickally</a:t>
            </a:r>
          </a:p>
        </p:txBody>
      </p:sp>
      <p:sp>
        <p:nvSpPr>
          <p:cNvPr id="12" name="Freeform 6">
            <a:extLst>
              <a:ext uri="{FF2B5EF4-FFF2-40B4-BE49-F238E27FC236}">
                <a16:creationId xmlns:a16="http://schemas.microsoft.com/office/drawing/2014/main" id="{D3686B33-4E07-4542-8F02-1876C8359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5380579"/>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3B47B7D9-E4B3-4A43-AEC1-CFCEC10D1FE9}"/>
              </a:ext>
            </a:extLst>
          </p:cNvPr>
          <p:cNvSpPr>
            <a:spLocks noGrp="1"/>
          </p:cNvSpPr>
          <p:nvPr>
            <p:ph idx="1"/>
          </p:nvPr>
        </p:nvSpPr>
        <p:spPr>
          <a:xfrm>
            <a:off x="762002" y="2886500"/>
            <a:ext cx="5443666" cy="3337721"/>
          </a:xfrm>
        </p:spPr>
        <p:txBody>
          <a:bodyPr>
            <a:normAutofit/>
          </a:bodyPr>
          <a:lstStyle/>
          <a:p>
            <a:r>
              <a:rPr lang="en-US">
                <a:solidFill>
                  <a:schemeClr val="tx1"/>
                </a:solidFill>
              </a:rPr>
              <a:t>Protection through the use of sigils</a:t>
            </a:r>
          </a:p>
          <a:p>
            <a:r>
              <a:rPr lang="en-US">
                <a:solidFill>
                  <a:schemeClr val="tx1"/>
                </a:solidFill>
              </a:rPr>
              <a:t>Safety</a:t>
            </a:r>
          </a:p>
          <a:p>
            <a:r>
              <a:rPr lang="en-US">
                <a:solidFill>
                  <a:schemeClr val="tx1"/>
                </a:solidFill>
              </a:rPr>
              <a:t>Preparation</a:t>
            </a:r>
          </a:p>
          <a:p>
            <a:r>
              <a:rPr lang="en-US">
                <a:solidFill>
                  <a:schemeClr val="tx1"/>
                </a:solidFill>
              </a:rPr>
              <a:t>First Aid </a:t>
            </a:r>
          </a:p>
          <a:p>
            <a:r>
              <a:rPr lang="en-US">
                <a:solidFill>
                  <a:schemeClr val="tx1"/>
                </a:solidFill>
              </a:rPr>
              <a:t>Aftercare</a:t>
            </a:r>
          </a:p>
        </p:txBody>
      </p:sp>
      <p:sp>
        <p:nvSpPr>
          <p:cNvPr id="14" name="Freeform: Shape 13">
            <a:extLst>
              <a:ext uri="{FF2B5EF4-FFF2-40B4-BE49-F238E27FC236}">
                <a16:creationId xmlns:a16="http://schemas.microsoft.com/office/drawing/2014/main" id="{5D44B584-65A7-4029-A075-505AA5EAE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48333" y="0"/>
            <a:ext cx="5443666" cy="6858000"/>
          </a:xfrm>
          <a:custGeom>
            <a:avLst/>
            <a:gdLst>
              <a:gd name="connsiteX0" fmla="*/ 0 w 5443666"/>
              <a:gd name="connsiteY0" fmla="*/ 0 h 6845983"/>
              <a:gd name="connsiteX1" fmla="*/ 3595564 w 5443666"/>
              <a:gd name="connsiteY1" fmla="*/ 0 h 6845983"/>
              <a:gd name="connsiteX2" fmla="*/ 3746607 w 5443666"/>
              <a:gd name="connsiteY2" fmla="*/ 118697 h 6845983"/>
              <a:gd name="connsiteX3" fmla="*/ 5443666 w 5443666"/>
              <a:gd name="connsiteY3" fmla="*/ 3717234 h 6845983"/>
              <a:gd name="connsiteX4" fmla="*/ 4378763 w 5443666"/>
              <a:gd name="connsiteY4" fmla="*/ 6683615 h 6845983"/>
              <a:gd name="connsiteX5" fmla="*/ 4238117 w 5443666"/>
              <a:gd name="connsiteY5" fmla="*/ 6845983 h 6845983"/>
              <a:gd name="connsiteX6" fmla="*/ 0 w 5443666"/>
              <a:gd name="connsiteY6" fmla="*/ 6845983 h 684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3666" h="6845983">
                <a:moveTo>
                  <a:pt x="0" y="0"/>
                </a:moveTo>
                <a:lnTo>
                  <a:pt x="3595564" y="0"/>
                </a:lnTo>
                <a:lnTo>
                  <a:pt x="3746607" y="118697"/>
                </a:lnTo>
                <a:cubicBezTo>
                  <a:pt x="4783044" y="974041"/>
                  <a:pt x="5443666" y="2268489"/>
                  <a:pt x="5443666" y="3717234"/>
                </a:cubicBezTo>
                <a:cubicBezTo>
                  <a:pt x="5443666" y="4844036"/>
                  <a:pt x="5044030" y="5877498"/>
                  <a:pt x="4378763" y="6683615"/>
                </a:cubicBezTo>
                <a:lnTo>
                  <a:pt x="4238117" y="6845983"/>
                </a:lnTo>
                <a:lnTo>
                  <a:pt x="0" y="6845983"/>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AF0E0918-AB00-4194-A9D5-9AF9B4918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6934"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drawing, clock&#10;&#10;Description automatically generated">
            <a:extLst>
              <a:ext uri="{FF2B5EF4-FFF2-40B4-BE49-F238E27FC236}">
                <a16:creationId xmlns:a16="http://schemas.microsoft.com/office/drawing/2014/main" id="{9A9DE85D-46FC-470C-992B-F3F892CB7508}"/>
              </a:ext>
            </a:extLst>
          </p:cNvPr>
          <p:cNvPicPr>
            <a:picLocks noChangeAspect="1"/>
          </p:cNvPicPr>
          <p:nvPr/>
        </p:nvPicPr>
        <p:blipFill>
          <a:blip r:embed="rId2"/>
          <a:stretch>
            <a:fillRect/>
          </a:stretch>
        </p:blipFill>
        <p:spPr>
          <a:xfrm>
            <a:off x="7942729" y="1761862"/>
            <a:ext cx="3683197" cy="3683197"/>
          </a:xfrm>
          <a:prstGeom prst="rect">
            <a:avLst/>
          </a:prstGeom>
        </p:spPr>
      </p:pic>
    </p:spTree>
    <p:extLst>
      <p:ext uri="{BB962C8B-B14F-4D97-AF65-F5344CB8AC3E}">
        <p14:creationId xmlns:p14="http://schemas.microsoft.com/office/powerpoint/2010/main" val="230967517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4A27-81F4-4257-B209-1B3CBA1A1C8C}"/>
              </a:ext>
            </a:extLst>
          </p:cNvPr>
          <p:cNvSpPr>
            <a:spLocks noGrp="1"/>
          </p:cNvSpPr>
          <p:nvPr>
            <p:ph type="title"/>
          </p:nvPr>
        </p:nvSpPr>
        <p:spPr/>
        <p:txBody>
          <a:bodyPr/>
          <a:lstStyle/>
          <a:p>
            <a:r>
              <a:rPr lang="en-US" dirty="0"/>
              <a:t>Protective Sigils for Protesters/Anti-Racism</a:t>
            </a:r>
          </a:p>
        </p:txBody>
      </p:sp>
      <p:sp>
        <p:nvSpPr>
          <p:cNvPr id="3" name="Content Placeholder 2">
            <a:extLst>
              <a:ext uri="{FF2B5EF4-FFF2-40B4-BE49-F238E27FC236}">
                <a16:creationId xmlns:a16="http://schemas.microsoft.com/office/drawing/2014/main" id="{53925563-D736-4C21-B08E-EE420003A155}"/>
              </a:ext>
            </a:extLst>
          </p:cNvPr>
          <p:cNvSpPr>
            <a:spLocks noGrp="1"/>
          </p:cNvSpPr>
          <p:nvPr>
            <p:ph idx="1"/>
          </p:nvPr>
        </p:nvSpPr>
        <p:spPr/>
        <p:txBody>
          <a:bodyPr/>
          <a:lstStyle/>
          <a:p>
            <a:r>
              <a:rPr lang="en-US" dirty="0"/>
              <a:t>PLEASE follow Laura Tempest </a:t>
            </a:r>
            <a:r>
              <a:rPr lang="en-US" dirty="0" err="1"/>
              <a:t>Zakroff</a:t>
            </a:r>
            <a:r>
              <a:rPr lang="en-US" dirty="0"/>
              <a:t> on Instagram @</a:t>
            </a:r>
            <a:r>
              <a:rPr lang="en-US" dirty="0" err="1"/>
              <a:t>owlkeyme.arts</a:t>
            </a:r>
            <a:endParaRPr lang="en-US" dirty="0"/>
          </a:p>
        </p:txBody>
      </p:sp>
      <p:pic>
        <p:nvPicPr>
          <p:cNvPr id="5" name="Picture 4" descr="A drawing of a person&#10;&#10;Description automatically generated">
            <a:extLst>
              <a:ext uri="{FF2B5EF4-FFF2-40B4-BE49-F238E27FC236}">
                <a16:creationId xmlns:a16="http://schemas.microsoft.com/office/drawing/2014/main" id="{DC5A453A-5735-40B5-901E-3D365398F8B6}"/>
              </a:ext>
            </a:extLst>
          </p:cNvPr>
          <p:cNvPicPr>
            <a:picLocks noChangeAspect="1"/>
          </p:cNvPicPr>
          <p:nvPr/>
        </p:nvPicPr>
        <p:blipFill>
          <a:blip r:embed="rId2"/>
          <a:stretch>
            <a:fillRect/>
          </a:stretch>
        </p:blipFill>
        <p:spPr>
          <a:xfrm>
            <a:off x="5181600" y="1518707"/>
            <a:ext cx="1745673" cy="2148358"/>
          </a:xfrm>
          <a:prstGeom prst="rect">
            <a:avLst/>
          </a:prstGeom>
        </p:spPr>
      </p:pic>
      <p:sp>
        <p:nvSpPr>
          <p:cNvPr id="6" name="TextBox 5">
            <a:extLst>
              <a:ext uri="{FF2B5EF4-FFF2-40B4-BE49-F238E27FC236}">
                <a16:creationId xmlns:a16="http://schemas.microsoft.com/office/drawing/2014/main" id="{6AC1F439-1AE5-405C-9851-D8841B7A4866}"/>
              </a:ext>
            </a:extLst>
          </p:cNvPr>
          <p:cNvSpPr txBox="1"/>
          <p:nvPr/>
        </p:nvSpPr>
        <p:spPr>
          <a:xfrm>
            <a:off x="5070765" y="3906981"/>
            <a:ext cx="2036618" cy="369332"/>
          </a:xfrm>
          <a:prstGeom prst="rect">
            <a:avLst/>
          </a:prstGeom>
          <a:noFill/>
        </p:spPr>
        <p:txBody>
          <a:bodyPr wrap="square" rtlCol="0">
            <a:spAutoFit/>
          </a:bodyPr>
          <a:lstStyle/>
          <a:p>
            <a:r>
              <a:rPr lang="en-US" dirty="0"/>
              <a:t>2020 Freedom Sigil</a:t>
            </a:r>
          </a:p>
        </p:txBody>
      </p:sp>
      <p:pic>
        <p:nvPicPr>
          <p:cNvPr id="8" name="Picture 7" descr="A picture containing clock&#10;&#10;Description automatically generated">
            <a:extLst>
              <a:ext uri="{FF2B5EF4-FFF2-40B4-BE49-F238E27FC236}">
                <a16:creationId xmlns:a16="http://schemas.microsoft.com/office/drawing/2014/main" id="{B5C011B0-BB03-42C2-9144-D0ABDB7D1B9E}"/>
              </a:ext>
            </a:extLst>
          </p:cNvPr>
          <p:cNvPicPr>
            <a:picLocks noChangeAspect="1"/>
          </p:cNvPicPr>
          <p:nvPr/>
        </p:nvPicPr>
        <p:blipFill>
          <a:blip r:embed="rId3"/>
          <a:stretch>
            <a:fillRect/>
          </a:stretch>
        </p:blipFill>
        <p:spPr>
          <a:xfrm>
            <a:off x="8130456" y="1518708"/>
            <a:ext cx="2550979" cy="2148358"/>
          </a:xfrm>
          <a:prstGeom prst="rect">
            <a:avLst/>
          </a:prstGeom>
        </p:spPr>
      </p:pic>
      <p:pic>
        <p:nvPicPr>
          <p:cNvPr id="10" name="Picture 9" descr="A picture containing table&#10;&#10;Description automatically generated">
            <a:extLst>
              <a:ext uri="{FF2B5EF4-FFF2-40B4-BE49-F238E27FC236}">
                <a16:creationId xmlns:a16="http://schemas.microsoft.com/office/drawing/2014/main" id="{B87E6A02-15DF-4D6B-89AC-C4126E0FEB37}"/>
              </a:ext>
            </a:extLst>
          </p:cNvPr>
          <p:cNvPicPr>
            <a:picLocks noChangeAspect="1"/>
          </p:cNvPicPr>
          <p:nvPr/>
        </p:nvPicPr>
        <p:blipFill>
          <a:blip r:embed="rId4"/>
          <a:stretch>
            <a:fillRect/>
          </a:stretch>
        </p:blipFill>
        <p:spPr>
          <a:xfrm>
            <a:off x="7107383" y="4245813"/>
            <a:ext cx="1909733" cy="2008910"/>
          </a:xfrm>
          <a:prstGeom prst="rect">
            <a:avLst/>
          </a:prstGeom>
        </p:spPr>
      </p:pic>
      <p:sp>
        <p:nvSpPr>
          <p:cNvPr id="11" name="TextBox 10">
            <a:extLst>
              <a:ext uri="{FF2B5EF4-FFF2-40B4-BE49-F238E27FC236}">
                <a16:creationId xmlns:a16="http://schemas.microsoft.com/office/drawing/2014/main" id="{64E827AA-B7F1-4017-B2FC-44CC449B61DA}"/>
              </a:ext>
            </a:extLst>
          </p:cNvPr>
          <p:cNvSpPr txBox="1"/>
          <p:nvPr/>
        </p:nvSpPr>
        <p:spPr>
          <a:xfrm>
            <a:off x="8130456" y="3667065"/>
            <a:ext cx="2689944" cy="646331"/>
          </a:xfrm>
          <a:prstGeom prst="rect">
            <a:avLst/>
          </a:prstGeom>
          <a:noFill/>
        </p:spPr>
        <p:txBody>
          <a:bodyPr wrap="square" rtlCol="0">
            <a:spAutoFit/>
          </a:bodyPr>
          <a:lstStyle/>
          <a:p>
            <a:r>
              <a:rPr lang="en-US" dirty="0"/>
              <a:t>Sigil for the Protection of Protesters</a:t>
            </a:r>
          </a:p>
        </p:txBody>
      </p:sp>
      <p:sp>
        <p:nvSpPr>
          <p:cNvPr id="12" name="TextBox 11">
            <a:extLst>
              <a:ext uri="{FF2B5EF4-FFF2-40B4-BE49-F238E27FC236}">
                <a16:creationId xmlns:a16="http://schemas.microsoft.com/office/drawing/2014/main" id="{F06410EE-F96E-4471-A1FC-C93676379D16}"/>
              </a:ext>
            </a:extLst>
          </p:cNvPr>
          <p:cNvSpPr txBox="1"/>
          <p:nvPr/>
        </p:nvSpPr>
        <p:spPr>
          <a:xfrm>
            <a:off x="7107383" y="6224222"/>
            <a:ext cx="3172690" cy="369332"/>
          </a:xfrm>
          <a:prstGeom prst="rect">
            <a:avLst/>
          </a:prstGeom>
          <a:noFill/>
        </p:spPr>
        <p:txBody>
          <a:bodyPr wrap="square" rtlCol="0">
            <a:spAutoFit/>
          </a:bodyPr>
          <a:lstStyle/>
          <a:p>
            <a:r>
              <a:rPr lang="en-US" dirty="0"/>
              <a:t>Sigil for the Dissolution of Hate</a:t>
            </a:r>
          </a:p>
        </p:txBody>
      </p:sp>
    </p:spTree>
    <p:extLst>
      <p:ext uri="{BB962C8B-B14F-4D97-AF65-F5344CB8AC3E}">
        <p14:creationId xmlns:p14="http://schemas.microsoft.com/office/powerpoint/2010/main" val="44633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0B6ADB-2B89-49C8-A37F-7E9F26B6D62C}"/>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Safety and First Aid </a:t>
            </a:r>
          </a:p>
        </p:txBody>
      </p:sp>
      <p:cxnSp>
        <p:nvCxnSpPr>
          <p:cNvPr id="17"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4F3B7B7B-89C5-468F-9A9C-54955F8E96DE}"/>
              </a:ext>
            </a:extLst>
          </p:cNvPr>
          <p:cNvSpPr>
            <a:spLocks noGrp="1"/>
          </p:cNvSpPr>
          <p:nvPr>
            <p:ph idx="1"/>
          </p:nvPr>
        </p:nvSpPr>
        <p:spPr>
          <a:xfrm>
            <a:off x="960119" y="2942252"/>
            <a:ext cx="10565131" cy="3839548"/>
          </a:xfrm>
        </p:spPr>
        <p:txBody>
          <a:bodyPr>
            <a:normAutofit/>
          </a:bodyPr>
          <a:lstStyle/>
          <a:p>
            <a:pPr>
              <a:lnSpc>
                <a:spcPct val="102000"/>
              </a:lnSpc>
            </a:pPr>
            <a:r>
              <a:rPr lang="en-US" sz="1600" dirty="0"/>
              <a:t>Before: </a:t>
            </a:r>
          </a:p>
          <a:p>
            <a:pPr lvl="1">
              <a:lnSpc>
                <a:spcPct val="102000"/>
              </a:lnSpc>
            </a:pPr>
            <a:r>
              <a:rPr lang="en-US" sz="1600" dirty="0"/>
              <a:t>Hydrate </a:t>
            </a:r>
            <a:r>
              <a:rPr lang="en-US" sz="1600" dirty="0" err="1"/>
              <a:t>magickally</a:t>
            </a:r>
            <a:endParaRPr lang="en-US" sz="1600" dirty="0"/>
          </a:p>
          <a:p>
            <a:pPr lvl="2">
              <a:lnSpc>
                <a:spcPct val="102000"/>
              </a:lnSpc>
            </a:pPr>
            <a:r>
              <a:rPr lang="en-US" dirty="0"/>
              <a:t>Use stone-infused water (recommended that you utilize your ability to research- pyrite </a:t>
            </a:r>
            <a:r>
              <a:rPr lang="en-US" dirty="0" err="1"/>
              <a:t>ain’t</a:t>
            </a:r>
            <a:r>
              <a:rPr lang="en-US" dirty="0"/>
              <a:t> the one, henny!)</a:t>
            </a:r>
          </a:p>
          <a:p>
            <a:pPr lvl="2">
              <a:lnSpc>
                <a:spcPct val="102000"/>
              </a:lnSpc>
            </a:pPr>
            <a:r>
              <a:rPr lang="en-US" dirty="0"/>
              <a:t>Honoring the element of water: be adaptable, carve change into the symbolic landscape, shift </a:t>
            </a:r>
          </a:p>
          <a:p>
            <a:pPr lvl="2">
              <a:lnSpc>
                <a:spcPct val="102000"/>
              </a:lnSpc>
            </a:pPr>
            <a:r>
              <a:rPr lang="en-US" dirty="0"/>
              <a:t>Moon water, especially in a fire sign, is helpful.</a:t>
            </a:r>
          </a:p>
          <a:p>
            <a:pPr marL="859536" lvl="2" indent="0">
              <a:lnSpc>
                <a:spcPct val="102000"/>
              </a:lnSpc>
              <a:buNone/>
            </a:pPr>
            <a:endParaRPr lang="en-US" sz="1100" dirty="0"/>
          </a:p>
          <a:p>
            <a:pPr lvl="1">
              <a:lnSpc>
                <a:spcPct val="102000"/>
              </a:lnSpc>
            </a:pPr>
            <a:r>
              <a:rPr lang="en-US" sz="1600" dirty="0"/>
              <a:t>Ground and shield- you are spiritually capable!</a:t>
            </a:r>
          </a:p>
          <a:p>
            <a:pPr lvl="2">
              <a:lnSpc>
                <a:spcPct val="102000"/>
              </a:lnSpc>
            </a:pPr>
            <a:r>
              <a:rPr lang="en-US" dirty="0"/>
              <a:t>Meditate on your objectives. Visualize them.  Visualize change.  Visualize the elevation of oppressed peoples.</a:t>
            </a:r>
          </a:p>
          <a:p>
            <a:pPr lvl="2">
              <a:lnSpc>
                <a:spcPct val="102000"/>
              </a:lnSpc>
            </a:pPr>
            <a:r>
              <a:rPr lang="en-US" dirty="0"/>
              <a:t>Envision your connectedness, envision your power growing.  You CAN make a difference!</a:t>
            </a:r>
          </a:p>
          <a:p>
            <a:pPr lvl="2">
              <a:lnSpc>
                <a:spcPct val="102000"/>
              </a:lnSpc>
            </a:pPr>
            <a:r>
              <a:rPr lang="en-US" dirty="0"/>
              <a:t>ALSO PLEASE EAT SOMETHING.  USE THE RESTROOM. One cannot pour from an empty cup.  Check in with your body, mind, and spirit.</a:t>
            </a:r>
          </a:p>
        </p:txBody>
      </p:sp>
    </p:spTree>
    <p:extLst>
      <p:ext uri="{BB962C8B-B14F-4D97-AF65-F5344CB8AC3E}">
        <p14:creationId xmlns:p14="http://schemas.microsoft.com/office/powerpoint/2010/main" val="102867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CC1B8A-13FF-4EA8-BC9C-10D6F999F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9CFE4A-673D-4DA5-AD7A-859289815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7" y="0"/>
            <a:ext cx="465734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19F22-DE17-48B2-AFD5-0D5C1F67E872}"/>
              </a:ext>
            </a:extLst>
          </p:cNvPr>
          <p:cNvSpPr>
            <a:spLocks noGrp="1"/>
          </p:cNvSpPr>
          <p:nvPr>
            <p:ph type="title"/>
          </p:nvPr>
        </p:nvSpPr>
        <p:spPr>
          <a:xfrm>
            <a:off x="8046748" y="1257300"/>
            <a:ext cx="3505240" cy="4254869"/>
          </a:xfrm>
        </p:spPr>
        <p:txBody>
          <a:bodyPr>
            <a:normAutofit/>
          </a:bodyPr>
          <a:lstStyle/>
          <a:p>
            <a:pPr algn="l"/>
            <a:r>
              <a:rPr lang="en-US">
                <a:solidFill>
                  <a:schemeClr val="bg1"/>
                </a:solidFill>
              </a:rPr>
              <a:t>Safety and First Aid, continued: Backpack Essentials</a:t>
            </a:r>
          </a:p>
        </p:txBody>
      </p:sp>
      <p:cxnSp>
        <p:nvCxnSpPr>
          <p:cNvPr id="13" name="Straight Connector 12">
            <a:extLst>
              <a:ext uri="{FF2B5EF4-FFF2-40B4-BE49-F238E27FC236}">
                <a16:creationId xmlns:a16="http://schemas.microsoft.com/office/drawing/2014/main" id="{A26C56C6-DCA0-4BFE-A3F6-E379A4E5D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86703" y="1257300"/>
            <a:ext cx="0" cy="56007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B1DF0AB-FA94-4A16-B9FB-96037475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39374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graphicFrame>
        <p:nvGraphicFramePr>
          <p:cNvPr id="5" name="Content Placeholder 2">
            <a:extLst>
              <a:ext uri="{FF2B5EF4-FFF2-40B4-BE49-F238E27FC236}">
                <a16:creationId xmlns:a16="http://schemas.microsoft.com/office/drawing/2014/main" id="{AE2542CB-DA54-47D6-9CEC-C00F6DAE1900}"/>
              </a:ext>
            </a:extLst>
          </p:cNvPr>
          <p:cNvGraphicFramePr>
            <a:graphicFrameLocks noGrp="1"/>
          </p:cNvGraphicFramePr>
          <p:nvPr>
            <p:ph idx="1"/>
            <p:extLst>
              <p:ext uri="{D42A27DB-BD31-4B8C-83A1-F6EECF244321}">
                <p14:modId xmlns:p14="http://schemas.microsoft.com/office/powerpoint/2010/main" val="1294878528"/>
              </p:ext>
            </p:extLst>
          </p:nvPr>
        </p:nvGraphicFramePr>
        <p:xfrm>
          <a:off x="690563" y="601663"/>
          <a:ext cx="6248400" cy="5654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3A00089-E06B-4046-AD10-9BB341F937C1}"/>
              </a:ext>
            </a:extLst>
          </p:cNvPr>
          <p:cNvSpPr txBox="1"/>
          <p:nvPr/>
        </p:nvSpPr>
        <p:spPr>
          <a:xfrm>
            <a:off x="432619" y="5869858"/>
            <a:ext cx="6676104" cy="923330"/>
          </a:xfrm>
          <a:prstGeom prst="rect">
            <a:avLst/>
          </a:prstGeom>
          <a:noFill/>
        </p:spPr>
        <p:txBody>
          <a:bodyPr wrap="square" rtlCol="0">
            <a:spAutoFit/>
          </a:bodyPr>
          <a:lstStyle/>
          <a:p>
            <a:r>
              <a:rPr lang="en-US" dirty="0"/>
              <a:t>RECOMMENDED READING: “How To Cop-Proof Your Phone Before Heading to a Protest”/ GIZMODO - https://gizmodo.com/how-to-cop-proof-your-phone-before-heading-to-a-protest-1843828887</a:t>
            </a:r>
          </a:p>
        </p:txBody>
      </p:sp>
    </p:spTree>
    <p:extLst>
      <p:ext uri="{BB962C8B-B14F-4D97-AF65-F5344CB8AC3E}">
        <p14:creationId xmlns:p14="http://schemas.microsoft.com/office/powerpoint/2010/main" val="119343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2B6-064E-4E93-B02C-BA32462A8C2B}"/>
              </a:ext>
            </a:extLst>
          </p:cNvPr>
          <p:cNvSpPr>
            <a:spLocks noGrp="1"/>
          </p:cNvSpPr>
          <p:nvPr>
            <p:ph type="title"/>
          </p:nvPr>
        </p:nvSpPr>
        <p:spPr/>
        <p:txBody>
          <a:bodyPr/>
          <a:lstStyle/>
          <a:p>
            <a:pPr algn="l"/>
            <a:r>
              <a:rPr lang="en-US" dirty="0"/>
              <a:t>“What to Do If”</a:t>
            </a:r>
            <a:br>
              <a:rPr lang="en-US" dirty="0"/>
            </a:br>
            <a:r>
              <a:rPr lang="en-US" dirty="0"/>
              <a:t>(Knowing Your Rights)</a:t>
            </a:r>
          </a:p>
        </p:txBody>
      </p:sp>
      <p:sp>
        <p:nvSpPr>
          <p:cNvPr id="3" name="Content Placeholder 2">
            <a:extLst>
              <a:ext uri="{FF2B5EF4-FFF2-40B4-BE49-F238E27FC236}">
                <a16:creationId xmlns:a16="http://schemas.microsoft.com/office/drawing/2014/main" id="{7E552171-B3ED-4A45-8A11-748E00D34CB5}"/>
              </a:ext>
            </a:extLst>
          </p:cNvPr>
          <p:cNvSpPr>
            <a:spLocks noGrp="1"/>
          </p:cNvSpPr>
          <p:nvPr>
            <p:ph idx="1"/>
          </p:nvPr>
        </p:nvSpPr>
        <p:spPr>
          <a:xfrm>
            <a:off x="5181600" y="569065"/>
            <a:ext cx="6248398" cy="6107959"/>
          </a:xfrm>
        </p:spPr>
        <p:txBody>
          <a:bodyPr>
            <a:normAutofit fontScale="25000" lnSpcReduction="20000"/>
          </a:bodyPr>
          <a:lstStyle/>
          <a:p>
            <a:pPr marL="0" indent="0">
              <a:buNone/>
            </a:pPr>
            <a:r>
              <a:rPr lang="en-US" sz="4800" dirty="0"/>
              <a:t>Know Your Rights When Protesting</a:t>
            </a:r>
          </a:p>
          <a:p>
            <a:pPr marL="0" indent="0">
              <a:buNone/>
            </a:pPr>
            <a:r>
              <a:rPr lang="en-US" sz="4800" dirty="0"/>
              <a:t>(From handout 6/4/2020, Duncan Plaza, New Orleans, LA)</a:t>
            </a:r>
          </a:p>
          <a:p>
            <a:pPr marL="0" indent="0">
              <a:buNone/>
            </a:pPr>
            <a:r>
              <a:rPr lang="en-US" sz="4800" dirty="0"/>
              <a:t>-</a:t>
            </a:r>
            <a:r>
              <a:rPr lang="en-US" sz="4800" b="1" dirty="0"/>
              <a:t>When you protest</a:t>
            </a:r>
            <a:r>
              <a:rPr lang="en-US" sz="4800" dirty="0"/>
              <a:t>, bring a buddy, and wear nondescript clothes and shoes you can move in.  You have a right to hold signs and hand out flyers.  If cops issue a dispersal order, they need to provide clear notice and an opportunity to leave.</a:t>
            </a:r>
          </a:p>
          <a:p>
            <a:pPr marL="0" indent="0">
              <a:buNone/>
            </a:pPr>
            <a:r>
              <a:rPr lang="en-US" sz="4800" dirty="0"/>
              <a:t>-</a:t>
            </a:r>
            <a:r>
              <a:rPr lang="en-US" sz="4800" b="1" dirty="0"/>
              <a:t>If you bring your phone</a:t>
            </a:r>
            <a:r>
              <a:rPr lang="en-US" sz="4800" dirty="0"/>
              <a:t>, disable fingerprint and Face ID unlock.  Don’t unlock your phone for cops.  They can’t search your phone without a warrant or consent.  Use the Signal app to text others.  Turn off GPS, NFC, Bluetooth, </a:t>
            </a:r>
            <a:r>
              <a:rPr lang="en-US" sz="4800" dirty="0" err="1"/>
              <a:t>WiFi</a:t>
            </a:r>
            <a:r>
              <a:rPr lang="en-US" sz="4800" dirty="0"/>
              <a:t>, and location services.  Review social media privacy settings to limit who can see posts.  Avoid tagging or posting identifiable images of people without permission.</a:t>
            </a:r>
          </a:p>
          <a:p>
            <a:pPr marL="0" indent="0">
              <a:buNone/>
            </a:pPr>
            <a:r>
              <a:rPr lang="en-US" sz="4800" dirty="0"/>
              <a:t>-</a:t>
            </a:r>
            <a:r>
              <a:rPr lang="en-US" sz="4800" b="1" dirty="0"/>
              <a:t>If cops stop you</a:t>
            </a:r>
            <a:r>
              <a:rPr lang="en-US" sz="4800" dirty="0"/>
              <a:t>, ask if you’re free to go.  If cops say that you’re not under arrest, but are not free to go, you are being detained.  They can pat down the outside of your clothing if they have reason to believe you might be “armed and dangerous.”</a:t>
            </a:r>
          </a:p>
          <a:p>
            <a:pPr marL="0" indent="0">
              <a:buNone/>
            </a:pPr>
            <a:r>
              <a:rPr lang="en-US" sz="4800" dirty="0"/>
              <a:t>-</a:t>
            </a:r>
            <a:r>
              <a:rPr lang="en-US" sz="4800" b="1" dirty="0"/>
              <a:t>If cops search you</a:t>
            </a:r>
            <a:r>
              <a:rPr lang="en-US" sz="4800" dirty="0"/>
              <a:t>, (inside of pockets, under shirt) or your things (inside of bag, wallet), tell them you don’t consent.  If cops search you anyway, tell them again, as it may be recorded.</a:t>
            </a:r>
          </a:p>
          <a:p>
            <a:pPr marL="0" indent="0">
              <a:buNone/>
            </a:pPr>
            <a:r>
              <a:rPr lang="en-US" sz="4800" dirty="0"/>
              <a:t>-</a:t>
            </a:r>
            <a:r>
              <a:rPr lang="en-US" sz="4800" b="1" dirty="0"/>
              <a:t>If cops question you</a:t>
            </a:r>
            <a:r>
              <a:rPr lang="en-US" sz="4800" dirty="0"/>
              <a:t>, before, during, or after arrest, you don’t have to answer their questions.  They’ll try their hardest to get you to: they’ll tell you it’ll help you out, it’ll get you home faster, it won’t get you in trouble.  Be clear: tell them you don’t wish to speak to them until you have a lawyer present.  After you do that, don’t say anything more.  There’s bad law that lets cops question you after your initial invocations of rights if you start talking again.  Don’t tell the police anything except your name, address, and date of birth.  You can invoke these rights (to silence, to a lawyer) at any point, even if you’ve already made a statement to the cops.  Just be clear.</a:t>
            </a:r>
          </a:p>
          <a:p>
            <a:pPr marL="0" indent="0">
              <a:buNone/>
            </a:pPr>
            <a:r>
              <a:rPr lang="en-US" sz="4800" dirty="0"/>
              <a:t>-</a:t>
            </a:r>
            <a:r>
              <a:rPr lang="en-US" sz="4800" b="1" dirty="0"/>
              <a:t>If cops arrest you</a:t>
            </a:r>
            <a:r>
              <a:rPr lang="en-US" sz="4800" dirty="0"/>
              <a:t>, call the NLG’s jail hotline at 415-285-1011.  Sharpie this number (and the number of an emergency contact) on your arm.  After arrest, don’t consent to a DNA swab without a warrant or court order.  Try to keep your mask and PPE with you; if cops take it, tell them you don’t consent to DNA testing.</a:t>
            </a:r>
          </a:p>
          <a:p>
            <a:pPr marL="0" indent="0">
              <a:buNone/>
            </a:pPr>
            <a:r>
              <a:rPr lang="en-US" sz="4800" dirty="0"/>
              <a:t>-</a:t>
            </a:r>
            <a:r>
              <a:rPr lang="en-US" sz="4800" b="1" dirty="0"/>
              <a:t>If cops arrest someone else</a:t>
            </a:r>
            <a:r>
              <a:rPr lang="en-US" sz="4800" dirty="0"/>
              <a:t>, get name, DOB.</a:t>
            </a:r>
          </a:p>
          <a:p>
            <a:pPr marL="0" indent="0">
              <a:buNone/>
            </a:pPr>
            <a:r>
              <a:rPr lang="en-US" sz="4800" b="1" i="1" dirty="0"/>
              <a:t>These are your rights, though cops might not respect them.  Above all, be safe.</a:t>
            </a:r>
          </a:p>
          <a:p>
            <a:pPr marL="0" indent="0">
              <a:buNone/>
            </a:pPr>
            <a:r>
              <a:rPr lang="en-US" sz="4800" dirty="0"/>
              <a:t>Information from lawyers, not legal advice.</a:t>
            </a:r>
          </a:p>
          <a:p>
            <a:pPr marL="0" indent="0">
              <a:buNone/>
            </a:pPr>
            <a:endParaRPr lang="en-US" dirty="0"/>
          </a:p>
        </p:txBody>
      </p:sp>
    </p:spTree>
    <p:extLst>
      <p:ext uri="{BB962C8B-B14F-4D97-AF65-F5344CB8AC3E}">
        <p14:creationId xmlns:p14="http://schemas.microsoft.com/office/powerpoint/2010/main" val="85105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F765D-8F0F-494A-A80D-92B0051CAFF1}"/>
              </a:ext>
            </a:extLst>
          </p:cNvPr>
          <p:cNvSpPr>
            <a:spLocks noGrp="1"/>
          </p:cNvSpPr>
          <p:nvPr>
            <p:ph type="title"/>
          </p:nvPr>
        </p:nvSpPr>
        <p:spPr/>
        <p:txBody>
          <a:bodyPr/>
          <a:lstStyle/>
          <a:p>
            <a:pPr algn="l"/>
            <a:r>
              <a:rPr lang="en-US" dirty="0"/>
              <a:t>What to Do If (First Aid and Hazards of the Trade)</a:t>
            </a:r>
          </a:p>
        </p:txBody>
      </p:sp>
      <p:sp>
        <p:nvSpPr>
          <p:cNvPr id="3" name="Content Placeholder 2">
            <a:extLst>
              <a:ext uri="{FF2B5EF4-FFF2-40B4-BE49-F238E27FC236}">
                <a16:creationId xmlns:a16="http://schemas.microsoft.com/office/drawing/2014/main" id="{DA13030F-F69E-4343-A67E-D45FA941688B}"/>
              </a:ext>
            </a:extLst>
          </p:cNvPr>
          <p:cNvSpPr>
            <a:spLocks noGrp="1"/>
          </p:cNvSpPr>
          <p:nvPr>
            <p:ph idx="1"/>
          </p:nvPr>
        </p:nvSpPr>
        <p:spPr/>
        <p:txBody>
          <a:bodyPr/>
          <a:lstStyle/>
          <a:p>
            <a:r>
              <a:rPr lang="en-US" dirty="0"/>
              <a:t>If you become injured in any part of a march or protest, it is 100% okay for you to take a break and/or retreat to safety.  You can’t be an effective ally if you are hurt in any capacity.</a:t>
            </a:r>
          </a:p>
          <a:p>
            <a:r>
              <a:rPr lang="en-US" dirty="0"/>
              <a:t>Possibilities:</a:t>
            </a:r>
          </a:p>
          <a:p>
            <a:pPr lvl="1"/>
            <a:r>
              <a:rPr lang="en-US" dirty="0"/>
              <a:t>Sprained/pulled muscles</a:t>
            </a:r>
          </a:p>
          <a:p>
            <a:pPr lvl="1"/>
            <a:r>
              <a:rPr lang="en-US" dirty="0"/>
              <a:t>Dehydration</a:t>
            </a:r>
          </a:p>
          <a:p>
            <a:pPr lvl="1"/>
            <a:r>
              <a:rPr lang="en-US" dirty="0"/>
              <a:t>Exhaustion (some marches can last up to 10 miles or more)</a:t>
            </a:r>
          </a:p>
          <a:p>
            <a:pPr lvl="1"/>
            <a:r>
              <a:rPr lang="en-US" dirty="0"/>
              <a:t>Insect/arachnid bites</a:t>
            </a:r>
          </a:p>
          <a:p>
            <a:pPr lvl="1"/>
            <a:r>
              <a:rPr lang="en-US" dirty="0"/>
              <a:t>Cuts/scrapes/bruises</a:t>
            </a:r>
          </a:p>
          <a:p>
            <a:pPr lvl="1"/>
            <a:r>
              <a:rPr lang="en-US" dirty="0"/>
              <a:t>Pepper spray </a:t>
            </a:r>
          </a:p>
          <a:p>
            <a:pPr lvl="1"/>
            <a:r>
              <a:rPr lang="en-US" dirty="0"/>
              <a:t>CS gas</a:t>
            </a:r>
          </a:p>
          <a:p>
            <a:pPr lvl="1"/>
            <a:r>
              <a:rPr lang="en-US" dirty="0"/>
              <a:t>Rubber bullets/”rubber balls”/projectiles</a:t>
            </a:r>
          </a:p>
        </p:txBody>
      </p:sp>
    </p:spTree>
    <p:extLst>
      <p:ext uri="{BB962C8B-B14F-4D97-AF65-F5344CB8AC3E}">
        <p14:creationId xmlns:p14="http://schemas.microsoft.com/office/powerpoint/2010/main" val="3061563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401C-CEC8-457B-8E15-97907BD284CC}"/>
              </a:ext>
            </a:extLst>
          </p:cNvPr>
          <p:cNvSpPr>
            <a:spLocks noGrp="1"/>
          </p:cNvSpPr>
          <p:nvPr>
            <p:ph type="title"/>
          </p:nvPr>
        </p:nvSpPr>
        <p:spPr/>
        <p:txBody>
          <a:bodyPr/>
          <a:lstStyle/>
          <a:p>
            <a:r>
              <a:rPr lang="en-US" dirty="0"/>
              <a:t>First Aid: CS Gas</a:t>
            </a:r>
          </a:p>
        </p:txBody>
      </p:sp>
      <p:sp>
        <p:nvSpPr>
          <p:cNvPr id="3" name="Content Placeholder 2">
            <a:extLst>
              <a:ext uri="{FF2B5EF4-FFF2-40B4-BE49-F238E27FC236}">
                <a16:creationId xmlns:a16="http://schemas.microsoft.com/office/drawing/2014/main" id="{68B5BBB6-5D90-405E-AD31-44B9531A9AF2}"/>
              </a:ext>
            </a:extLst>
          </p:cNvPr>
          <p:cNvSpPr>
            <a:spLocks noGrp="1"/>
          </p:cNvSpPr>
          <p:nvPr>
            <p:ph idx="1"/>
          </p:nvPr>
        </p:nvSpPr>
        <p:spPr/>
        <p:txBody>
          <a:bodyPr>
            <a:normAutofit lnSpcReduction="10000"/>
          </a:bodyPr>
          <a:lstStyle/>
          <a:p>
            <a:r>
              <a:rPr lang="en-US" dirty="0"/>
              <a:t>DO NOT PANIC! Panicking makes the effects last longer.</a:t>
            </a:r>
          </a:p>
          <a:p>
            <a:r>
              <a:rPr lang="en-US" dirty="0"/>
              <a:t>Walk (slowly, so as not to cause a stampede) away from canister, and only touch/dispose of canister if you are wearing heat resistant gloves and protective gear</a:t>
            </a:r>
          </a:p>
          <a:p>
            <a:r>
              <a:rPr lang="en-US" dirty="0"/>
              <a:t>Flap your arms “like a bird” as you are walking away- it is a powder, not a gas, and the particles “stick” to you- so make sure you are not wearing any lotions, makeup, oils or Vaseline beforehand</a:t>
            </a:r>
          </a:p>
          <a:p>
            <a:r>
              <a:rPr lang="en-US" dirty="0"/>
              <a:t>Do NOT rub it in</a:t>
            </a:r>
          </a:p>
          <a:p>
            <a:r>
              <a:rPr lang="en-US" dirty="0"/>
              <a:t>Try to blow your nose/cough/spit, CALMLY, as breathing in heavily and swallowing will further agitate symptoms.</a:t>
            </a:r>
          </a:p>
          <a:p>
            <a:r>
              <a:rPr lang="en-US" dirty="0"/>
              <a:t>Change clothing carefully if you packed a change of clothes in your backpack.</a:t>
            </a:r>
          </a:p>
        </p:txBody>
      </p:sp>
    </p:spTree>
    <p:extLst>
      <p:ext uri="{BB962C8B-B14F-4D97-AF65-F5344CB8AC3E}">
        <p14:creationId xmlns:p14="http://schemas.microsoft.com/office/powerpoint/2010/main" val="2517160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F759-798E-4F43-BFB3-872105F7C523}"/>
              </a:ext>
            </a:extLst>
          </p:cNvPr>
          <p:cNvSpPr>
            <a:spLocks noGrp="1"/>
          </p:cNvSpPr>
          <p:nvPr>
            <p:ph type="title"/>
          </p:nvPr>
        </p:nvSpPr>
        <p:spPr/>
        <p:txBody>
          <a:bodyPr/>
          <a:lstStyle/>
          <a:p>
            <a:r>
              <a:rPr lang="en-US" dirty="0"/>
              <a:t>First Aid: CS Gas (How to Treat)</a:t>
            </a:r>
          </a:p>
        </p:txBody>
      </p:sp>
      <p:sp>
        <p:nvSpPr>
          <p:cNvPr id="3" name="Content Placeholder 2">
            <a:extLst>
              <a:ext uri="{FF2B5EF4-FFF2-40B4-BE49-F238E27FC236}">
                <a16:creationId xmlns:a16="http://schemas.microsoft.com/office/drawing/2014/main" id="{61E796CA-308C-4F7C-AD01-A830C5B8379E}"/>
              </a:ext>
            </a:extLst>
          </p:cNvPr>
          <p:cNvSpPr>
            <a:spLocks noGrp="1"/>
          </p:cNvSpPr>
          <p:nvPr>
            <p:ph idx="1"/>
          </p:nvPr>
        </p:nvSpPr>
        <p:spPr/>
        <p:txBody>
          <a:bodyPr>
            <a:normAutofit fontScale="47500" lnSpcReduction="20000"/>
          </a:bodyPr>
          <a:lstStyle/>
          <a:p>
            <a:pPr marL="0" indent="0">
              <a:buNone/>
            </a:pPr>
            <a:r>
              <a:rPr lang="en-US" b="1" u="sng" dirty="0"/>
              <a:t>Remedies:</a:t>
            </a:r>
          </a:p>
          <a:p>
            <a:pPr marL="0" indent="0">
              <a:buNone/>
            </a:pPr>
            <a:r>
              <a:rPr lang="en-US" dirty="0"/>
              <a:t>We have been doing trials with pepper spray to find good remedies.</a:t>
            </a:r>
          </a:p>
          <a:p>
            <a:pPr marL="0" indent="0">
              <a:buNone/>
            </a:pPr>
            <a:r>
              <a:rPr lang="en-US" dirty="0"/>
              <a:t>There are some things that you can do after being sprayed to help minimize</a:t>
            </a:r>
          </a:p>
          <a:p>
            <a:pPr marL="0" indent="0">
              <a:buNone/>
            </a:pPr>
            <a:r>
              <a:rPr lang="en-US" dirty="0"/>
              <a:t>the discomfort. None of these are miracle cures: using these remedies will</a:t>
            </a:r>
          </a:p>
          <a:p>
            <a:pPr marL="0" indent="0">
              <a:buNone/>
            </a:pPr>
            <a:r>
              <a:rPr lang="en-US" dirty="0"/>
              <a:t>help people to feel better faster, but it will still take time.</a:t>
            </a:r>
          </a:p>
          <a:p>
            <a:pPr marL="0" indent="0">
              <a:buNone/>
            </a:pPr>
            <a:r>
              <a:rPr lang="en-US" dirty="0"/>
              <a:t> </a:t>
            </a:r>
            <a:br>
              <a:rPr lang="en-US" dirty="0"/>
            </a:br>
            <a:r>
              <a:rPr lang="en-US" dirty="0"/>
              <a:t>• For the eyes and mouth:</a:t>
            </a:r>
          </a:p>
          <a:p>
            <a:pPr marL="0" indent="0">
              <a:buNone/>
            </a:pPr>
            <a:r>
              <a:rPr lang="en-US" dirty="0"/>
              <a:t>We recommend an eye flush using a solution of half liquid antacid</a:t>
            </a:r>
          </a:p>
          <a:p>
            <a:pPr marL="0" indent="0">
              <a:buNone/>
            </a:pPr>
            <a:r>
              <a:rPr lang="en-US" dirty="0"/>
              <a:t>(Maalox) and half water.</a:t>
            </a:r>
          </a:p>
          <a:p>
            <a:pPr marL="0" indent="0">
              <a:buNone/>
            </a:pPr>
            <a:r>
              <a:rPr lang="en-US" dirty="0"/>
              <a:t>A bottle with a squirt cap is ideal for the eye flush. Always irrigate</a:t>
            </a:r>
          </a:p>
          <a:p>
            <a:pPr marL="0" indent="0">
              <a:buNone/>
            </a:pPr>
            <a:r>
              <a:rPr lang="en-US" dirty="0"/>
              <a:t>from the inside corner of the eye towards the outside, with head tilted</a:t>
            </a:r>
          </a:p>
          <a:p>
            <a:pPr marL="0" indent="0">
              <a:buNone/>
            </a:pPr>
            <a:r>
              <a:rPr lang="en-US" dirty="0"/>
              <a:t>back and slightly towards the side being rinsed. It needs to get into</a:t>
            </a:r>
          </a:p>
          <a:p>
            <a:pPr marL="0" indent="0">
              <a:buNone/>
            </a:pPr>
            <a:r>
              <a:rPr lang="en-US" dirty="0"/>
              <a:t>the eye to help. You may need to help open the victims’ eye for them</a:t>
            </a:r>
          </a:p>
          <a:p>
            <a:pPr marL="0" indent="0">
              <a:buNone/>
            </a:pPr>
            <a:r>
              <a:rPr lang="en-US" dirty="0"/>
              <a:t>- they most likely won’t be able/ willing to open it themselves, and</a:t>
            </a:r>
          </a:p>
          <a:p>
            <a:pPr marL="0" indent="0">
              <a:buNone/>
            </a:pPr>
            <a:r>
              <a:rPr lang="en-US" dirty="0"/>
              <a:t>opening will cause a temporary increase in pain, but it does help.</a:t>
            </a:r>
          </a:p>
          <a:p>
            <a:pPr marL="0" indent="0">
              <a:buNone/>
            </a:pPr>
            <a:r>
              <a:rPr lang="en-US" dirty="0"/>
              <a:t>This works great as a mouth rinse too, as long as the victim is alert</a:t>
            </a:r>
          </a:p>
          <a:p>
            <a:pPr marL="0" indent="0">
              <a:buNone/>
            </a:pPr>
            <a:r>
              <a:rPr lang="en-US" dirty="0"/>
              <a:t>and breathing normally. Spit it out after rinsing.</a:t>
            </a:r>
          </a:p>
          <a:p>
            <a:pPr marL="0" indent="0">
              <a:buNone/>
            </a:pPr>
            <a:r>
              <a:rPr lang="en-US" dirty="0"/>
              <a:t> </a:t>
            </a:r>
            <a:br>
              <a:rPr lang="en-US" dirty="0"/>
            </a:br>
            <a:r>
              <a:rPr lang="en-US" dirty="0"/>
              <a:t>• For the skin:</a:t>
            </a:r>
          </a:p>
          <a:p>
            <a:pPr marL="0" indent="0">
              <a:buNone/>
            </a:pPr>
            <a:r>
              <a:rPr lang="en-US" dirty="0"/>
              <a:t>We recommend treating small areas at a time with MOFIBA</a:t>
            </a:r>
          </a:p>
          <a:p>
            <a:pPr marL="0" indent="0">
              <a:buNone/>
            </a:pPr>
            <a:r>
              <a:rPr lang="en-US" dirty="0"/>
              <a:t>(mineral oil followed immediately by alcohol)</a:t>
            </a:r>
          </a:p>
          <a:p>
            <a:pPr marL="0" indent="0">
              <a:buNone/>
            </a:pPr>
            <a:r>
              <a:rPr lang="en-US" dirty="0"/>
              <a:t>Caution: in order to perform this procedure correctly, you need</a:t>
            </a:r>
          </a:p>
          <a:p>
            <a:pPr marL="0" indent="0">
              <a:buNone/>
            </a:pPr>
            <a:r>
              <a:rPr lang="en-US" dirty="0"/>
              <a:t>to be trained. If done improperly, harm can be done. Carefully avoid the eyes.</a:t>
            </a:r>
          </a:p>
        </p:txBody>
      </p:sp>
      <p:sp>
        <p:nvSpPr>
          <p:cNvPr id="4" name="TextBox 3">
            <a:extLst>
              <a:ext uri="{FF2B5EF4-FFF2-40B4-BE49-F238E27FC236}">
                <a16:creationId xmlns:a16="http://schemas.microsoft.com/office/drawing/2014/main" id="{5187345B-ED1C-4138-A0F7-EEBBB9368C31}"/>
              </a:ext>
            </a:extLst>
          </p:cNvPr>
          <p:cNvSpPr txBox="1"/>
          <p:nvPr/>
        </p:nvSpPr>
        <p:spPr>
          <a:xfrm>
            <a:off x="228600" y="3743325"/>
            <a:ext cx="4733925" cy="646331"/>
          </a:xfrm>
          <a:prstGeom prst="rect">
            <a:avLst/>
          </a:prstGeom>
          <a:noFill/>
        </p:spPr>
        <p:txBody>
          <a:bodyPr wrap="square" rtlCol="0">
            <a:spAutoFit/>
          </a:bodyPr>
          <a:lstStyle/>
          <a:p>
            <a:r>
              <a:rPr lang="en-US" dirty="0"/>
              <a:t>SOURCE: Activist’s Guide to First Aid (available as a .pdf)</a:t>
            </a:r>
          </a:p>
        </p:txBody>
      </p:sp>
    </p:spTree>
    <p:extLst>
      <p:ext uri="{BB962C8B-B14F-4D97-AF65-F5344CB8AC3E}">
        <p14:creationId xmlns:p14="http://schemas.microsoft.com/office/powerpoint/2010/main" val="117720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B15F11-D480-4C9A-A56C-F3912A3822FA}"/>
              </a:ext>
            </a:extLst>
          </p:cNvPr>
          <p:cNvSpPr>
            <a:spLocks noGrp="1"/>
          </p:cNvSpPr>
          <p:nvPr>
            <p:ph type="title"/>
          </p:nvPr>
        </p:nvSpPr>
        <p:spPr>
          <a:xfrm>
            <a:off x="960120" y="434101"/>
            <a:ext cx="7169753" cy="1232750"/>
          </a:xfrm>
        </p:spPr>
        <p:txBody>
          <a:bodyPr anchor="b">
            <a:normAutofit/>
          </a:bodyPr>
          <a:lstStyle/>
          <a:p>
            <a:r>
              <a:rPr lang="en-US" sz="2000">
                <a:solidFill>
                  <a:schemeClr val="bg1"/>
                </a:solidFill>
              </a:rPr>
              <a:t>Activism (n):</a:t>
            </a:r>
            <a:br>
              <a:rPr lang="en-US" sz="2000">
                <a:solidFill>
                  <a:schemeClr val="bg1"/>
                </a:solidFill>
              </a:rPr>
            </a:br>
            <a:r>
              <a:rPr lang="en-US" sz="2000">
                <a:solidFill>
                  <a:schemeClr val="bg1"/>
                </a:solidFill>
              </a:rPr>
              <a:t>“the policy or action of using vigorous campaigning to bring about social or political change” </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986074DF-BBFC-47C5-A93A-BF719BD93930}"/>
              </a:ext>
            </a:extLst>
          </p:cNvPr>
          <p:cNvSpPr>
            <a:spLocks noGrp="1"/>
          </p:cNvSpPr>
          <p:nvPr>
            <p:ph idx="1"/>
          </p:nvPr>
        </p:nvSpPr>
        <p:spPr>
          <a:xfrm>
            <a:off x="960119" y="2942252"/>
            <a:ext cx="10266681" cy="3172409"/>
          </a:xfrm>
        </p:spPr>
        <p:txBody>
          <a:bodyPr>
            <a:normAutofit/>
          </a:bodyPr>
          <a:lstStyle/>
          <a:p>
            <a:r>
              <a:rPr lang="en-US" dirty="0"/>
              <a:t>What about the more “not so vigorous” means?</a:t>
            </a:r>
          </a:p>
          <a:p>
            <a:r>
              <a:rPr lang="en-US" dirty="0"/>
              <a:t>Witches are individuals who manipulate energy so that we can affect change.</a:t>
            </a:r>
          </a:p>
          <a:p>
            <a:r>
              <a:rPr lang="en-US" dirty="0"/>
              <a:t>You cannot be an effective activist without first deeply examining your inner self, nor can you be an effective witch without first working on the shadow self.</a:t>
            </a:r>
          </a:p>
        </p:txBody>
      </p:sp>
    </p:spTree>
    <p:extLst>
      <p:ext uri="{BB962C8B-B14F-4D97-AF65-F5344CB8AC3E}">
        <p14:creationId xmlns:p14="http://schemas.microsoft.com/office/powerpoint/2010/main" val="1011957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786A-12B8-41B8-8594-67CAB6C994CD}"/>
              </a:ext>
            </a:extLst>
          </p:cNvPr>
          <p:cNvSpPr>
            <a:spLocks noGrp="1"/>
          </p:cNvSpPr>
          <p:nvPr>
            <p:ph type="title"/>
          </p:nvPr>
        </p:nvSpPr>
        <p:spPr/>
        <p:txBody>
          <a:bodyPr/>
          <a:lstStyle/>
          <a:p>
            <a:r>
              <a:rPr lang="en-US" dirty="0"/>
              <a:t>Aftercare:</a:t>
            </a:r>
            <a:br>
              <a:rPr lang="en-US" dirty="0"/>
            </a:br>
            <a:r>
              <a:rPr lang="en-US" dirty="0"/>
              <a:t>CS Gas and Herbalism for Trauma</a:t>
            </a:r>
          </a:p>
        </p:txBody>
      </p:sp>
      <p:sp>
        <p:nvSpPr>
          <p:cNvPr id="3" name="Content Placeholder 2">
            <a:extLst>
              <a:ext uri="{FF2B5EF4-FFF2-40B4-BE49-F238E27FC236}">
                <a16:creationId xmlns:a16="http://schemas.microsoft.com/office/drawing/2014/main" id="{4FE6BBA1-E128-4EC9-8912-B04779CB6C6D}"/>
              </a:ext>
            </a:extLst>
          </p:cNvPr>
          <p:cNvSpPr>
            <a:spLocks noGrp="1"/>
          </p:cNvSpPr>
          <p:nvPr>
            <p:ph idx="1"/>
          </p:nvPr>
        </p:nvSpPr>
        <p:spPr/>
        <p:txBody>
          <a:bodyPr>
            <a:noAutofit/>
          </a:bodyPr>
          <a:lstStyle/>
          <a:p>
            <a:r>
              <a:rPr lang="en-US" sz="1600" dirty="0"/>
              <a:t> Lung support:</a:t>
            </a:r>
          </a:p>
          <a:p>
            <a:pPr marL="0" indent="0">
              <a:buNone/>
            </a:pPr>
            <a:r>
              <a:rPr lang="en-US" sz="1600" dirty="0"/>
              <a:t>A tincture of Mullein leaf (</a:t>
            </a:r>
            <a:r>
              <a:rPr lang="en-US" sz="1600" dirty="0" err="1"/>
              <a:t>Verbascum</a:t>
            </a:r>
            <a:r>
              <a:rPr lang="en-US" sz="1600" dirty="0"/>
              <a:t> </a:t>
            </a:r>
            <a:r>
              <a:rPr lang="en-US" sz="1600" dirty="0" err="1"/>
              <a:t>thapsus</a:t>
            </a:r>
            <a:r>
              <a:rPr lang="en-US" sz="1600" dirty="0"/>
              <a:t>) is excellent lung support.</a:t>
            </a:r>
          </a:p>
          <a:p>
            <a:pPr marL="0" indent="0">
              <a:buNone/>
            </a:pPr>
            <a:r>
              <a:rPr lang="en-US" sz="1600" dirty="0"/>
              <a:t>This should especially be used if you are asthmatic or have a cough. You can take two to four dropperfuls, every four hours or so, immediately following exposure. After a day, decrease this to two dropperfuls four times a day.</a:t>
            </a:r>
          </a:p>
          <a:p>
            <a:pPr marL="0" indent="0">
              <a:buNone/>
            </a:pPr>
            <a:endParaRPr lang="en-US" sz="1600" dirty="0"/>
          </a:p>
          <a:p>
            <a:pPr marL="0" indent="0">
              <a:buNone/>
            </a:pPr>
            <a:r>
              <a:rPr lang="en-US" sz="1600" dirty="0"/>
              <a:t>Chewing on the root of a licorice plant (Glycyrrhiza glabra) is also very</a:t>
            </a:r>
          </a:p>
          <a:p>
            <a:pPr marL="0" indent="0">
              <a:buNone/>
            </a:pPr>
            <a:r>
              <a:rPr lang="en-US" sz="1600" dirty="0"/>
              <a:t>helpful for your lungs, as are Slippery Elm tablets or capsules of Marshmallow root powder (Althea officinalis). These mucilaginous herbs all soothe and coat mucous membranes. These are especially important if you have a dry cough.</a:t>
            </a:r>
          </a:p>
        </p:txBody>
      </p:sp>
    </p:spTree>
    <p:extLst>
      <p:ext uri="{BB962C8B-B14F-4D97-AF65-F5344CB8AC3E}">
        <p14:creationId xmlns:p14="http://schemas.microsoft.com/office/powerpoint/2010/main" val="244573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C7DBD-3E1C-45D6-8241-FEECE4B0629A}"/>
              </a:ext>
            </a:extLst>
          </p:cNvPr>
          <p:cNvSpPr>
            <a:spLocks noGrp="1"/>
          </p:cNvSpPr>
          <p:nvPr>
            <p:ph type="title"/>
          </p:nvPr>
        </p:nvSpPr>
        <p:spPr/>
        <p:txBody>
          <a:bodyPr/>
          <a:lstStyle/>
          <a:p>
            <a:r>
              <a:rPr lang="en-US" dirty="0"/>
              <a:t>Aftercare: CS Gas and Herbalism for Trauma (Continued)</a:t>
            </a:r>
          </a:p>
        </p:txBody>
      </p:sp>
      <p:sp>
        <p:nvSpPr>
          <p:cNvPr id="3" name="Content Placeholder 2">
            <a:extLst>
              <a:ext uri="{FF2B5EF4-FFF2-40B4-BE49-F238E27FC236}">
                <a16:creationId xmlns:a16="http://schemas.microsoft.com/office/drawing/2014/main" id="{308BFF0B-3FFB-453C-8F78-DF3B05C31F2B}"/>
              </a:ext>
            </a:extLst>
          </p:cNvPr>
          <p:cNvSpPr>
            <a:spLocks noGrp="1"/>
          </p:cNvSpPr>
          <p:nvPr>
            <p:ph idx="1"/>
          </p:nvPr>
        </p:nvSpPr>
        <p:spPr/>
        <p:txBody>
          <a:bodyPr>
            <a:normAutofit fontScale="55000" lnSpcReduction="20000"/>
          </a:bodyPr>
          <a:lstStyle/>
          <a:p>
            <a:pPr marL="0" indent="0">
              <a:buNone/>
            </a:pPr>
            <a:r>
              <a:rPr lang="en-US" sz="2600" dirty="0"/>
              <a:t>• High fiber diet:</a:t>
            </a:r>
          </a:p>
          <a:p>
            <a:pPr marL="0" indent="0">
              <a:buNone/>
            </a:pPr>
            <a:r>
              <a:rPr lang="en-US" sz="2600" dirty="0"/>
              <a:t>Whole grains or psyllium husk can help clean you out your colon . Always</a:t>
            </a:r>
          </a:p>
          <a:p>
            <a:pPr marL="0" indent="0">
              <a:buNone/>
            </a:pPr>
            <a:r>
              <a:rPr lang="en-US" sz="2600" dirty="0"/>
              <a:t>take psyllium with at least two cups of water. Discontinue if irritation or gas</a:t>
            </a:r>
          </a:p>
          <a:p>
            <a:pPr marL="0" indent="0">
              <a:buNone/>
            </a:pPr>
            <a:r>
              <a:rPr lang="en-US" sz="2600" dirty="0"/>
              <a:t>occurs.</a:t>
            </a:r>
          </a:p>
          <a:p>
            <a:pPr marL="0" indent="0">
              <a:buNone/>
            </a:pPr>
            <a:endParaRPr lang="en-US" sz="2600" dirty="0"/>
          </a:p>
          <a:p>
            <a:pPr marL="0" indent="0">
              <a:buNone/>
            </a:pPr>
            <a:r>
              <a:rPr lang="en-US" sz="2600" dirty="0"/>
              <a:t>• Epsom salt rub:</a:t>
            </a:r>
          </a:p>
          <a:p>
            <a:pPr marL="0" indent="0">
              <a:buNone/>
            </a:pPr>
            <a:r>
              <a:rPr lang="en-US" sz="2600" dirty="0"/>
              <a:t>A hot shower, followed by a thorough scrubbing with </a:t>
            </a:r>
            <a:r>
              <a:rPr lang="en-US" sz="2600" dirty="0" err="1"/>
              <a:t>epsom</a:t>
            </a:r>
            <a:r>
              <a:rPr lang="en-US" sz="2600" dirty="0"/>
              <a:t> salts which are</a:t>
            </a:r>
          </a:p>
          <a:p>
            <a:pPr marL="0" indent="0">
              <a:buNone/>
            </a:pPr>
            <a:r>
              <a:rPr lang="en-US" sz="2600" dirty="0"/>
              <a:t>then left on the skin for 10-15 minutes before a thorough follow-up wash can</a:t>
            </a:r>
          </a:p>
          <a:p>
            <a:pPr marL="0" indent="0">
              <a:buNone/>
            </a:pPr>
            <a:r>
              <a:rPr lang="en-US" sz="2600" dirty="0"/>
              <a:t>help draw toxins from the body. Be sure to accompany this with much water</a:t>
            </a:r>
          </a:p>
          <a:p>
            <a:pPr marL="0" indent="0">
              <a:buNone/>
            </a:pPr>
            <a:r>
              <a:rPr lang="en-US" sz="2600" dirty="0"/>
              <a:t>consumption.</a:t>
            </a:r>
          </a:p>
          <a:p>
            <a:pPr marL="0" indent="0">
              <a:buNone/>
            </a:pPr>
            <a:endParaRPr lang="en-US" sz="2600" dirty="0"/>
          </a:p>
          <a:p>
            <a:pPr marL="0" indent="0">
              <a:buNone/>
            </a:pPr>
            <a:r>
              <a:rPr lang="en-US" sz="2600" dirty="0"/>
              <a:t>• Nettle tea:</a:t>
            </a:r>
          </a:p>
          <a:p>
            <a:pPr marL="0" indent="0">
              <a:buNone/>
            </a:pPr>
            <a:r>
              <a:rPr lang="en-US" sz="2600" dirty="0"/>
              <a:t>Nettles are the perfect all around support plants. Their high mineral content</a:t>
            </a:r>
          </a:p>
          <a:p>
            <a:pPr marL="0" indent="0">
              <a:buNone/>
            </a:pPr>
            <a:r>
              <a:rPr lang="en-US" sz="2600" dirty="0"/>
              <a:t>and mild cleansing action supports many body functions. Drinking lots of</a:t>
            </a:r>
          </a:p>
          <a:p>
            <a:pPr marL="0" indent="0">
              <a:buNone/>
            </a:pPr>
            <a:r>
              <a:rPr lang="en-US" sz="2600" dirty="0"/>
              <a:t>nettle tea will boost your immune system, calm you down and support your</a:t>
            </a:r>
          </a:p>
          <a:p>
            <a:pPr marL="0" indent="0">
              <a:buNone/>
            </a:pPr>
            <a:r>
              <a:rPr lang="en-US" sz="2600" dirty="0"/>
              <a:t>body in returning to its regular, strong self.</a:t>
            </a:r>
          </a:p>
          <a:p>
            <a:endParaRPr lang="en-US" dirty="0"/>
          </a:p>
        </p:txBody>
      </p:sp>
    </p:spTree>
    <p:extLst>
      <p:ext uri="{BB962C8B-B14F-4D97-AF65-F5344CB8AC3E}">
        <p14:creationId xmlns:p14="http://schemas.microsoft.com/office/powerpoint/2010/main" val="277424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56C50-5DCC-4C02-8C18-31D2439DA9F6}"/>
              </a:ext>
            </a:extLst>
          </p:cNvPr>
          <p:cNvSpPr>
            <a:spLocks noGrp="1"/>
          </p:cNvSpPr>
          <p:nvPr>
            <p:ph type="title"/>
          </p:nvPr>
        </p:nvSpPr>
        <p:spPr/>
        <p:txBody>
          <a:bodyPr/>
          <a:lstStyle/>
          <a:p>
            <a:r>
              <a:rPr lang="en-US" dirty="0"/>
              <a:t>Aftercare/</a:t>
            </a:r>
            <a:br>
              <a:rPr lang="en-US" dirty="0"/>
            </a:br>
            <a:r>
              <a:rPr lang="en-US" dirty="0"/>
              <a:t>Herbalism</a:t>
            </a:r>
            <a:br>
              <a:rPr lang="en-US" dirty="0"/>
            </a:br>
            <a:r>
              <a:rPr lang="en-US" dirty="0"/>
              <a:t> for Trauma (Continued)</a:t>
            </a:r>
          </a:p>
        </p:txBody>
      </p:sp>
      <p:sp>
        <p:nvSpPr>
          <p:cNvPr id="3" name="Content Placeholder 2">
            <a:extLst>
              <a:ext uri="{FF2B5EF4-FFF2-40B4-BE49-F238E27FC236}">
                <a16:creationId xmlns:a16="http://schemas.microsoft.com/office/drawing/2014/main" id="{A890A9A6-8DAC-46C9-BC12-8821B7D21F3D}"/>
              </a:ext>
            </a:extLst>
          </p:cNvPr>
          <p:cNvSpPr>
            <a:spLocks noGrp="1"/>
          </p:cNvSpPr>
          <p:nvPr>
            <p:ph idx="1"/>
          </p:nvPr>
        </p:nvSpPr>
        <p:spPr/>
        <p:txBody>
          <a:bodyPr/>
          <a:lstStyle/>
          <a:p>
            <a:r>
              <a:rPr lang="en-US" b="1" u="sng" dirty="0"/>
              <a:t>Emotional Aftercare:</a:t>
            </a:r>
          </a:p>
          <a:p>
            <a:pPr marL="0" indent="0">
              <a:buNone/>
            </a:pPr>
            <a:r>
              <a:rPr lang="en-US" dirty="0"/>
              <a:t>Some people hold stress in their bodies following demos. This can show up as disturbed sleep, nightmares, anxiety, fear or depression. It can also trigger underlying stress from past events.</a:t>
            </a:r>
            <a:br>
              <a:rPr lang="en-US" dirty="0"/>
            </a:br>
            <a:endParaRPr lang="en-US" dirty="0"/>
          </a:p>
          <a:p>
            <a:pPr marL="0" indent="0">
              <a:buNone/>
            </a:pPr>
            <a:r>
              <a:rPr lang="en-US" b="1" dirty="0"/>
              <a:t>A good formula for supporting the nerves and relieving stress is equal parts:</a:t>
            </a:r>
          </a:p>
          <a:p>
            <a:pPr marL="0" indent="0">
              <a:buNone/>
            </a:pPr>
            <a:r>
              <a:rPr lang="en-US" dirty="0"/>
              <a:t>• Skullcap (</a:t>
            </a:r>
            <a:r>
              <a:rPr lang="en-US" dirty="0" err="1"/>
              <a:t>Scutellaria</a:t>
            </a:r>
            <a:r>
              <a:rPr lang="en-US" dirty="0"/>
              <a:t> </a:t>
            </a:r>
            <a:r>
              <a:rPr lang="en-US" dirty="0" err="1"/>
              <a:t>lateriflora</a:t>
            </a:r>
            <a:r>
              <a:rPr lang="en-US" dirty="0"/>
              <a:t>)</a:t>
            </a:r>
          </a:p>
          <a:p>
            <a:pPr marL="0" indent="0">
              <a:buNone/>
            </a:pPr>
            <a:r>
              <a:rPr lang="en-US" dirty="0"/>
              <a:t>• Lavender (Lavandula spp.)</a:t>
            </a:r>
          </a:p>
          <a:p>
            <a:pPr marL="0" indent="0">
              <a:buNone/>
            </a:pPr>
            <a:r>
              <a:rPr lang="en-US" dirty="0"/>
              <a:t>• </a:t>
            </a:r>
            <a:r>
              <a:rPr lang="en-US" dirty="0" err="1"/>
              <a:t>Oatstraw</a:t>
            </a:r>
            <a:r>
              <a:rPr lang="en-US" dirty="0"/>
              <a:t> (</a:t>
            </a:r>
            <a:r>
              <a:rPr lang="en-US" dirty="0" err="1"/>
              <a:t>Avena</a:t>
            </a:r>
            <a:r>
              <a:rPr lang="en-US" dirty="0"/>
              <a:t> sativa) </a:t>
            </a:r>
          </a:p>
        </p:txBody>
      </p:sp>
    </p:spTree>
    <p:extLst>
      <p:ext uri="{BB962C8B-B14F-4D97-AF65-F5344CB8AC3E}">
        <p14:creationId xmlns:p14="http://schemas.microsoft.com/office/powerpoint/2010/main" val="118241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5101B8-0CB5-4DE1-884A-81D686018CE5}"/>
              </a:ext>
            </a:extLst>
          </p:cNvPr>
          <p:cNvSpPr>
            <a:spLocks noGrp="1"/>
          </p:cNvSpPr>
          <p:nvPr>
            <p:ph type="title"/>
          </p:nvPr>
        </p:nvSpPr>
        <p:spPr>
          <a:xfrm>
            <a:off x="960120" y="434101"/>
            <a:ext cx="7169753" cy="1232750"/>
          </a:xfrm>
        </p:spPr>
        <p:txBody>
          <a:bodyPr anchor="b">
            <a:normAutofit fontScale="90000"/>
          </a:bodyPr>
          <a:lstStyle/>
          <a:p>
            <a:r>
              <a:rPr lang="en-US" dirty="0">
                <a:solidFill>
                  <a:schemeClr val="bg1"/>
                </a:solidFill>
              </a:rPr>
              <a:t>Other Ways to be an Activist Witch/Pagan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50C7245D-CE4A-478E-BFCB-FA7C686B65AF}"/>
              </a:ext>
            </a:extLst>
          </p:cNvPr>
          <p:cNvSpPr>
            <a:spLocks noGrp="1"/>
          </p:cNvSpPr>
          <p:nvPr>
            <p:ph idx="1"/>
          </p:nvPr>
        </p:nvSpPr>
        <p:spPr>
          <a:xfrm>
            <a:off x="960119" y="2942252"/>
            <a:ext cx="10266681" cy="3172409"/>
          </a:xfrm>
        </p:spPr>
        <p:txBody>
          <a:bodyPr>
            <a:normAutofit/>
          </a:bodyPr>
          <a:lstStyle/>
          <a:p>
            <a:r>
              <a:rPr lang="en-US" dirty="0"/>
              <a:t>ORGANIZING!</a:t>
            </a:r>
          </a:p>
          <a:p>
            <a:pPr lvl="1"/>
            <a:r>
              <a:rPr lang="en-US" dirty="0"/>
              <a:t>Utilize social media</a:t>
            </a:r>
          </a:p>
          <a:p>
            <a:pPr lvl="1"/>
            <a:r>
              <a:rPr lang="en-US" dirty="0"/>
              <a:t>Design a support group for other witches/pagans (because being a witch/pagan is never apolitical) around “outer layer” issues like “dealing with my racist parents,” or “how to be an environmentalist when you’re broke” so that you can focus collaborative intentions together.  This is a discussion circle, not a coven.</a:t>
            </a:r>
          </a:p>
        </p:txBody>
      </p:sp>
    </p:spTree>
    <p:extLst>
      <p:ext uri="{BB962C8B-B14F-4D97-AF65-F5344CB8AC3E}">
        <p14:creationId xmlns:p14="http://schemas.microsoft.com/office/powerpoint/2010/main" val="958496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06D11F-A98B-4052-95A6-8F3A724610C3}"/>
              </a:ext>
            </a:extLst>
          </p:cNvPr>
          <p:cNvSpPr>
            <a:spLocks noGrp="1"/>
          </p:cNvSpPr>
          <p:nvPr>
            <p:ph type="title"/>
          </p:nvPr>
        </p:nvSpPr>
        <p:spPr>
          <a:xfrm>
            <a:off x="960120" y="434101"/>
            <a:ext cx="7169753" cy="1232750"/>
          </a:xfrm>
        </p:spPr>
        <p:txBody>
          <a:bodyPr anchor="b">
            <a:normAutofit fontScale="90000"/>
          </a:bodyPr>
          <a:lstStyle/>
          <a:p>
            <a:r>
              <a:rPr lang="en-US" dirty="0">
                <a:solidFill>
                  <a:schemeClr val="bg1"/>
                </a:solidFill>
              </a:rPr>
              <a:t>Other Ways to Be an Activist Witch</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EE4A4C1B-6BC9-48D8-8D26-FEA6DB8569EF}"/>
              </a:ext>
            </a:extLst>
          </p:cNvPr>
          <p:cNvSpPr>
            <a:spLocks noGrp="1"/>
          </p:cNvSpPr>
          <p:nvPr>
            <p:ph idx="1"/>
          </p:nvPr>
        </p:nvSpPr>
        <p:spPr>
          <a:xfrm>
            <a:off x="960119" y="2942252"/>
            <a:ext cx="10266681" cy="3172409"/>
          </a:xfrm>
        </p:spPr>
        <p:txBody>
          <a:bodyPr>
            <a:normAutofit/>
          </a:bodyPr>
          <a:lstStyle/>
          <a:p>
            <a:r>
              <a:rPr lang="en-US" dirty="0"/>
              <a:t>Authoring petitions: </a:t>
            </a:r>
          </a:p>
          <a:p>
            <a:pPr lvl="1"/>
            <a:r>
              <a:rPr lang="en-US" sz="2000" dirty="0"/>
              <a:t>Utilize sigils in the same manner you would with certain goals: “do as I say” and “abundance” spells help.</a:t>
            </a:r>
          </a:p>
          <a:p>
            <a:pPr lvl="1"/>
            <a:r>
              <a:rPr lang="en-US" sz="2000" dirty="0"/>
              <a:t>FOCUS your energy on your goal, and act as if it has already happened.</a:t>
            </a:r>
          </a:p>
        </p:txBody>
      </p:sp>
    </p:spTree>
    <p:extLst>
      <p:ext uri="{BB962C8B-B14F-4D97-AF65-F5344CB8AC3E}">
        <p14:creationId xmlns:p14="http://schemas.microsoft.com/office/powerpoint/2010/main" val="1812732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A8BB7F-3F98-480B-AD57-6D30E601FEB8}"/>
              </a:ext>
            </a:extLst>
          </p:cNvPr>
          <p:cNvSpPr>
            <a:spLocks noGrp="1"/>
          </p:cNvSpPr>
          <p:nvPr>
            <p:ph type="title"/>
          </p:nvPr>
        </p:nvSpPr>
        <p:spPr>
          <a:xfrm>
            <a:off x="960120" y="434101"/>
            <a:ext cx="7169753" cy="1232750"/>
          </a:xfrm>
        </p:spPr>
        <p:txBody>
          <a:bodyPr anchor="b">
            <a:normAutofit fontScale="90000"/>
          </a:bodyPr>
          <a:lstStyle/>
          <a:p>
            <a:r>
              <a:rPr lang="en-US" dirty="0">
                <a:solidFill>
                  <a:schemeClr val="bg1"/>
                </a:solidFill>
              </a:rPr>
              <a:t>Donate, Donate, Donate!</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E35630D3-B335-4A42-8CF6-5AABAAC821FD}"/>
              </a:ext>
            </a:extLst>
          </p:cNvPr>
          <p:cNvSpPr>
            <a:spLocks noGrp="1"/>
          </p:cNvSpPr>
          <p:nvPr>
            <p:ph idx="1"/>
          </p:nvPr>
        </p:nvSpPr>
        <p:spPr>
          <a:xfrm>
            <a:off x="960119" y="2942252"/>
            <a:ext cx="10266681" cy="3172409"/>
          </a:xfrm>
        </p:spPr>
        <p:txBody>
          <a:bodyPr>
            <a:normAutofit fontScale="92500" lnSpcReduction="20000"/>
          </a:bodyPr>
          <a:lstStyle/>
          <a:p>
            <a:r>
              <a:rPr lang="en-US" dirty="0"/>
              <a:t>Money</a:t>
            </a:r>
          </a:p>
          <a:p>
            <a:pPr lvl="1"/>
            <a:r>
              <a:rPr lang="en-US" dirty="0"/>
              <a:t>Use your favorite multiplying/abundance/prosperity spell to increase your donations/matches in donations.</a:t>
            </a:r>
          </a:p>
          <a:p>
            <a:pPr lvl="1"/>
            <a:r>
              <a:rPr lang="en-US" dirty="0"/>
              <a:t>You can do this electronically as well as physically.  Every time you hit that “donate” button on a nonprofit website, say your words LOUD and PROUD and FOCUS! Light a green candle or use basil, etc.</a:t>
            </a:r>
          </a:p>
          <a:p>
            <a:r>
              <a:rPr lang="en-US" dirty="0"/>
              <a:t>Resources</a:t>
            </a:r>
          </a:p>
          <a:p>
            <a:pPr lvl="1"/>
            <a:r>
              <a:rPr lang="en-US" dirty="0"/>
              <a:t>Water, snacks, sandwiches, first aid kits for active protesters</a:t>
            </a:r>
          </a:p>
          <a:p>
            <a:pPr lvl="1"/>
            <a:r>
              <a:rPr lang="en-US" dirty="0"/>
              <a:t>Clothing, food, etc. to the unhoused</a:t>
            </a:r>
          </a:p>
          <a:p>
            <a:pPr lvl="1"/>
            <a:r>
              <a:rPr lang="en-US" dirty="0"/>
              <a:t>Time and service</a:t>
            </a:r>
          </a:p>
        </p:txBody>
      </p:sp>
    </p:spTree>
    <p:extLst>
      <p:ext uri="{BB962C8B-B14F-4D97-AF65-F5344CB8AC3E}">
        <p14:creationId xmlns:p14="http://schemas.microsoft.com/office/powerpoint/2010/main" val="528456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0BC1934-D6EF-41A4-A43D-4035892991AD}"/>
              </a:ext>
            </a:extLst>
          </p:cNvPr>
          <p:cNvSpPr>
            <a:spLocks noGrp="1"/>
          </p:cNvSpPr>
          <p:nvPr>
            <p:ph type="title"/>
          </p:nvPr>
        </p:nvSpPr>
        <p:spPr>
          <a:xfrm>
            <a:off x="643467" y="643466"/>
            <a:ext cx="3933390" cy="4937287"/>
          </a:xfrm>
        </p:spPr>
        <p:txBody>
          <a:bodyPr anchor="ctr">
            <a:normAutofit/>
          </a:bodyPr>
          <a:lstStyle/>
          <a:p>
            <a:pPr algn="l"/>
            <a:r>
              <a:rPr lang="en-US" sz="4800" dirty="0">
                <a:solidFill>
                  <a:schemeClr val="tx1"/>
                </a:solidFill>
              </a:rPr>
              <a:t>What Now? (How to “Keep the Fire”)</a:t>
            </a:r>
          </a:p>
        </p:txBody>
      </p:sp>
      <p:sp>
        <p:nvSpPr>
          <p:cNvPr id="10"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3" name="Content Placeholder 2">
            <a:extLst>
              <a:ext uri="{FF2B5EF4-FFF2-40B4-BE49-F238E27FC236}">
                <a16:creationId xmlns:a16="http://schemas.microsoft.com/office/drawing/2014/main" id="{55CCA6C7-4A72-4A2A-9168-E52865EFF96A}"/>
              </a:ext>
            </a:extLst>
          </p:cNvPr>
          <p:cNvSpPr>
            <a:spLocks noGrp="1"/>
          </p:cNvSpPr>
          <p:nvPr>
            <p:ph idx="1"/>
          </p:nvPr>
        </p:nvSpPr>
        <p:spPr>
          <a:xfrm>
            <a:off x="4955354" y="643466"/>
            <a:ext cx="6593180" cy="4937287"/>
          </a:xfrm>
        </p:spPr>
        <p:txBody>
          <a:bodyPr anchor="ctr">
            <a:normAutofit/>
          </a:bodyPr>
          <a:lstStyle/>
          <a:p>
            <a:r>
              <a:rPr lang="en-US" dirty="0"/>
              <a:t>You cannot be an effective ally if you are pouring from an “empty cup”</a:t>
            </a:r>
          </a:p>
          <a:p>
            <a:r>
              <a:rPr lang="en-US" dirty="0"/>
              <a:t>You must be able to return to action in a persistent manner and not “burn out.” The success of social movements depends on you.</a:t>
            </a:r>
          </a:p>
          <a:p>
            <a:r>
              <a:rPr lang="en-US" dirty="0"/>
              <a:t>Give yourself time to recharge.</a:t>
            </a:r>
          </a:p>
          <a:p>
            <a:r>
              <a:rPr lang="en-US" dirty="0"/>
              <a:t>Meditation</a:t>
            </a:r>
          </a:p>
          <a:p>
            <a:r>
              <a:rPr lang="en-US" dirty="0"/>
              <a:t>Yoga</a:t>
            </a:r>
          </a:p>
          <a:p>
            <a:r>
              <a:rPr lang="en-US" dirty="0"/>
              <a:t>Reiki</a:t>
            </a:r>
          </a:p>
          <a:p>
            <a:r>
              <a:rPr lang="en-US" dirty="0"/>
              <a:t>HEAL THYSELF!</a:t>
            </a:r>
          </a:p>
        </p:txBody>
      </p:sp>
      <p:cxnSp>
        <p:nvCxnSpPr>
          <p:cNvPr id="12" name="Straight Connector 11">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82670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13D07-2C96-442A-94B6-883E971A9293}"/>
              </a:ext>
            </a:extLst>
          </p:cNvPr>
          <p:cNvSpPr>
            <a:spLocks noGrp="1"/>
          </p:cNvSpPr>
          <p:nvPr>
            <p:ph type="title"/>
          </p:nvPr>
        </p:nvSpPr>
        <p:spPr>
          <a:xfrm>
            <a:off x="960120" y="434101"/>
            <a:ext cx="7169753" cy="1232750"/>
          </a:xfrm>
        </p:spPr>
        <p:txBody>
          <a:bodyPr anchor="b">
            <a:normAutofit/>
          </a:bodyPr>
          <a:lstStyle/>
          <a:p>
            <a:r>
              <a:rPr lang="en-US" sz="3600" dirty="0">
                <a:solidFill>
                  <a:schemeClr val="bg1"/>
                </a:solidFill>
              </a:rPr>
              <a:t>Consulting with Deity Regarding Your “Path” When Pagan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7873C607-6012-4E3D-8CF3-45EA90233DE8}"/>
              </a:ext>
            </a:extLst>
          </p:cNvPr>
          <p:cNvSpPr>
            <a:spLocks noGrp="1"/>
          </p:cNvSpPr>
          <p:nvPr>
            <p:ph idx="1"/>
          </p:nvPr>
        </p:nvSpPr>
        <p:spPr>
          <a:xfrm>
            <a:off x="960119" y="2942252"/>
            <a:ext cx="10266681" cy="3172409"/>
          </a:xfrm>
        </p:spPr>
        <p:txBody>
          <a:bodyPr>
            <a:normAutofit/>
          </a:bodyPr>
          <a:lstStyle/>
          <a:p>
            <a:r>
              <a:rPr lang="en-US" dirty="0"/>
              <a:t>GODS FOR JUSTICE:</a:t>
            </a:r>
          </a:p>
          <a:p>
            <a:pPr marL="402336" lvl="1" indent="0">
              <a:buNone/>
            </a:pPr>
            <a:r>
              <a:rPr lang="en-US" dirty="0" err="1"/>
              <a:t>Anbay</a:t>
            </a:r>
            <a:r>
              <a:rPr lang="en-US" dirty="0"/>
              <a:t>, </a:t>
            </a:r>
            <a:r>
              <a:rPr lang="en-US" dirty="0" err="1"/>
              <a:t>Baldr</a:t>
            </a:r>
            <a:r>
              <a:rPr lang="en-US" dirty="0"/>
              <a:t>, </a:t>
            </a:r>
            <a:r>
              <a:rPr lang="en-US" dirty="0" err="1"/>
              <a:t>Datin</a:t>
            </a:r>
            <a:r>
              <a:rPr lang="en-US" dirty="0"/>
              <a:t>, Enlil, </a:t>
            </a:r>
            <a:r>
              <a:rPr lang="en-US" dirty="0" err="1"/>
              <a:t>Forseti</a:t>
            </a:r>
            <a:r>
              <a:rPr lang="en-US" dirty="0"/>
              <a:t>, </a:t>
            </a:r>
            <a:r>
              <a:rPr lang="en-US" dirty="0" err="1"/>
              <a:t>Haukim</a:t>
            </a:r>
            <a:r>
              <a:rPr lang="en-US" dirty="0"/>
              <a:t>, </a:t>
            </a:r>
            <a:r>
              <a:rPr lang="en-US" dirty="0" err="1"/>
              <a:t>Hendursaga</a:t>
            </a:r>
            <a:r>
              <a:rPr lang="en-US" dirty="0"/>
              <a:t>, </a:t>
            </a:r>
            <a:r>
              <a:rPr lang="en-US" dirty="0" err="1"/>
              <a:t>Honos</a:t>
            </a:r>
            <a:r>
              <a:rPr lang="en-US" dirty="0"/>
              <a:t>, </a:t>
            </a:r>
            <a:r>
              <a:rPr lang="en-US" dirty="0" err="1"/>
              <a:t>Issitoq</a:t>
            </a:r>
            <a:r>
              <a:rPr lang="en-US" dirty="0"/>
              <a:t>, Jupiter, </a:t>
            </a:r>
            <a:r>
              <a:rPr lang="en-US" dirty="0" err="1"/>
              <a:t>Mandanu</a:t>
            </a:r>
            <a:r>
              <a:rPr lang="en-US" dirty="0"/>
              <a:t>, </a:t>
            </a:r>
            <a:r>
              <a:rPr lang="en-US" dirty="0" err="1"/>
              <a:t>Marduk</a:t>
            </a:r>
            <a:r>
              <a:rPr lang="en-US" dirty="0"/>
              <a:t>, Mitra, </a:t>
            </a:r>
            <a:r>
              <a:rPr lang="en-US" dirty="0" err="1"/>
              <a:t>Nahundi</a:t>
            </a:r>
            <a:r>
              <a:rPr lang="en-US" dirty="0"/>
              <a:t>, </a:t>
            </a:r>
            <a:r>
              <a:rPr lang="en-US" dirty="0" err="1"/>
              <a:t>Ninsusinak</a:t>
            </a:r>
            <a:r>
              <a:rPr lang="en-US" dirty="0"/>
              <a:t>, </a:t>
            </a:r>
            <a:r>
              <a:rPr lang="en-US" dirty="0" err="1"/>
              <a:t>Pugu</a:t>
            </a:r>
            <a:r>
              <a:rPr lang="en-US" dirty="0"/>
              <a:t>, Shani, Shiva, </a:t>
            </a:r>
            <a:r>
              <a:rPr lang="en-US" dirty="0" err="1"/>
              <a:t>Sydyk</a:t>
            </a:r>
            <a:r>
              <a:rPr lang="en-US" dirty="0"/>
              <a:t>, Takhar, </a:t>
            </a:r>
            <a:r>
              <a:rPr lang="en-US" dirty="0" err="1"/>
              <a:t>Týr</a:t>
            </a:r>
            <a:r>
              <a:rPr lang="en-US" dirty="0"/>
              <a:t>, Utu, </a:t>
            </a:r>
            <a:r>
              <a:rPr lang="en-US" dirty="0" err="1"/>
              <a:t>Varuna</a:t>
            </a:r>
            <a:r>
              <a:rPr lang="en-US" dirty="0"/>
              <a:t>, Yama (Buddhism and Hinduism), Zeus</a:t>
            </a:r>
          </a:p>
          <a:p>
            <a:r>
              <a:rPr lang="en-US" dirty="0"/>
              <a:t>GODDESSES FOR JUSTICE:</a:t>
            </a:r>
          </a:p>
          <a:p>
            <a:pPr marL="402336" lvl="1" indent="0">
              <a:buNone/>
            </a:pPr>
            <a:r>
              <a:rPr lang="en-US" dirty="0" err="1"/>
              <a:t>Adrasteia</a:t>
            </a:r>
            <a:r>
              <a:rPr lang="en-US" dirty="0"/>
              <a:t>, </a:t>
            </a:r>
            <a:r>
              <a:rPr lang="en-US" dirty="0" err="1"/>
              <a:t>Adrestia</a:t>
            </a:r>
            <a:r>
              <a:rPr lang="en-US" dirty="0"/>
              <a:t>, </a:t>
            </a:r>
            <a:r>
              <a:rPr lang="en-US" dirty="0" err="1"/>
              <a:t>Ammit</a:t>
            </a:r>
            <a:r>
              <a:rPr lang="en-US" dirty="0"/>
              <a:t>, </a:t>
            </a:r>
            <a:r>
              <a:rPr lang="en-US" dirty="0" err="1"/>
              <a:t>Astrea</a:t>
            </a:r>
            <a:r>
              <a:rPr lang="en-US" dirty="0"/>
              <a:t>, Athena, Dike (mythology), Eirene, Eunomia, </a:t>
            </a:r>
            <a:r>
              <a:rPr lang="en-US" dirty="0" err="1"/>
              <a:t>Homonoia</a:t>
            </a:r>
            <a:r>
              <a:rPr lang="en-US" dirty="0"/>
              <a:t> (mythology), Horae, Inanna, Lady Justice, Maat, </a:t>
            </a:r>
            <a:r>
              <a:rPr lang="en-US" dirty="0" err="1"/>
              <a:t>Mafdet</a:t>
            </a:r>
            <a:r>
              <a:rPr lang="en-US" dirty="0"/>
              <a:t>, </a:t>
            </a:r>
            <a:r>
              <a:rPr lang="en-US" dirty="0" err="1"/>
              <a:t>Nanshe</a:t>
            </a:r>
            <a:r>
              <a:rPr lang="en-US" dirty="0"/>
              <a:t>, Nemesis, </a:t>
            </a:r>
            <a:r>
              <a:rPr lang="en-US" dirty="0" err="1"/>
              <a:t>Praxidice</a:t>
            </a:r>
            <a:r>
              <a:rPr lang="en-US" dirty="0"/>
              <a:t>, Syn, Themis, </a:t>
            </a:r>
            <a:r>
              <a:rPr lang="en-US" dirty="0" err="1"/>
              <a:t>Vár</a:t>
            </a:r>
            <a:endParaRPr lang="en-US" dirty="0"/>
          </a:p>
          <a:p>
            <a:pPr marL="402336" lvl="1" indent="0">
              <a:buNone/>
            </a:pPr>
            <a:endParaRPr lang="en-US" dirty="0"/>
          </a:p>
        </p:txBody>
      </p:sp>
    </p:spTree>
    <p:extLst>
      <p:ext uri="{BB962C8B-B14F-4D97-AF65-F5344CB8AC3E}">
        <p14:creationId xmlns:p14="http://schemas.microsoft.com/office/powerpoint/2010/main" val="1801481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88D2E-F479-4394-A2F9-FA0674C0B867}"/>
              </a:ext>
            </a:extLst>
          </p:cNvPr>
          <p:cNvSpPr>
            <a:spLocks noGrp="1"/>
          </p:cNvSpPr>
          <p:nvPr>
            <p:ph type="title"/>
          </p:nvPr>
        </p:nvSpPr>
        <p:spPr>
          <a:xfrm>
            <a:off x="960120" y="434101"/>
            <a:ext cx="7169753" cy="1232750"/>
          </a:xfrm>
        </p:spPr>
        <p:txBody>
          <a:bodyPr anchor="b">
            <a:normAutofit/>
          </a:bodyPr>
          <a:lstStyle/>
          <a:p>
            <a:r>
              <a:rPr lang="en-US" dirty="0">
                <a:solidFill>
                  <a:schemeClr val="bg1"/>
                </a:solidFill>
              </a:rPr>
              <a:t>The End.</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E10F6B57-D5C7-4B5B-A0A8-096B411DAC09}"/>
              </a:ext>
            </a:extLst>
          </p:cNvPr>
          <p:cNvSpPr>
            <a:spLocks noGrp="1"/>
          </p:cNvSpPr>
          <p:nvPr>
            <p:ph idx="1"/>
          </p:nvPr>
        </p:nvSpPr>
        <p:spPr>
          <a:xfrm>
            <a:off x="960119" y="2942252"/>
            <a:ext cx="10266681" cy="3172409"/>
          </a:xfrm>
        </p:spPr>
        <p:txBody>
          <a:bodyPr>
            <a:normAutofit/>
          </a:bodyPr>
          <a:lstStyle/>
          <a:p>
            <a:pPr marL="0" indent="0">
              <a:buNone/>
            </a:pPr>
            <a:r>
              <a:rPr lang="en-US" dirty="0"/>
              <a:t>To Read:</a:t>
            </a:r>
            <a:br>
              <a:rPr lang="en-US" dirty="0"/>
            </a:br>
            <a:r>
              <a:rPr lang="en-US" i="1" dirty="0"/>
              <a:t>Witchcraft Activism: A Toolkit for Magical Resistance </a:t>
            </a:r>
            <a:r>
              <a:rPr lang="en-US" dirty="0"/>
              <a:t>by David Salisbury</a:t>
            </a:r>
            <a:br>
              <a:rPr lang="en-US" dirty="0"/>
            </a:br>
            <a:r>
              <a:rPr lang="en-US" i="1" dirty="0"/>
              <a:t>Revolutionary Witchcraft: A Guide to Magical Activism </a:t>
            </a:r>
            <a:r>
              <a:rPr lang="en-US" dirty="0"/>
              <a:t>by Sarah Lyons</a:t>
            </a:r>
            <a:br>
              <a:rPr lang="en-US" dirty="0"/>
            </a:br>
            <a:r>
              <a:rPr lang="en-US" dirty="0"/>
              <a:t>“The Personal is Political” – 1970 – Essay by Carol </a:t>
            </a:r>
            <a:r>
              <a:rPr lang="en-US" dirty="0" err="1"/>
              <a:t>Hanisch</a:t>
            </a:r>
            <a:br>
              <a:rPr lang="en-US" dirty="0"/>
            </a:br>
            <a:br>
              <a:rPr lang="en-US" dirty="0"/>
            </a:br>
            <a:r>
              <a:rPr lang="en-US" dirty="0"/>
              <a:t>To Listen (Podcasts):</a:t>
            </a:r>
            <a:br>
              <a:rPr lang="en-US" dirty="0"/>
            </a:br>
            <a:r>
              <a:rPr lang="en-US" dirty="0"/>
              <a:t>The Witch Daily Show (Tonya Brown) – Episodes 263 &amp; 272 </a:t>
            </a:r>
            <a:br>
              <a:rPr lang="en-US" dirty="0"/>
            </a:br>
            <a:r>
              <a:rPr lang="en-US" dirty="0"/>
              <a:t>3 Pagans and a Cat – Episode 95 (Protest)</a:t>
            </a:r>
          </a:p>
          <a:p>
            <a:pPr marL="0" indent="0">
              <a:buNone/>
            </a:pPr>
            <a:endParaRPr lang="en-US" dirty="0"/>
          </a:p>
        </p:txBody>
      </p:sp>
    </p:spTree>
    <p:extLst>
      <p:ext uri="{BB962C8B-B14F-4D97-AF65-F5344CB8AC3E}">
        <p14:creationId xmlns:p14="http://schemas.microsoft.com/office/powerpoint/2010/main" val="224225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623019-1811-4AE9-963D-45181E1CD27A}"/>
              </a:ext>
            </a:extLst>
          </p:cNvPr>
          <p:cNvSpPr>
            <a:spLocks noGrp="1"/>
          </p:cNvSpPr>
          <p:nvPr>
            <p:ph type="title"/>
          </p:nvPr>
        </p:nvSpPr>
        <p:spPr>
          <a:xfrm>
            <a:off x="762004" y="633779"/>
            <a:ext cx="5443665" cy="2068478"/>
          </a:xfrm>
        </p:spPr>
        <p:txBody>
          <a:bodyPr>
            <a:normAutofit/>
          </a:bodyPr>
          <a:lstStyle/>
          <a:p>
            <a:pPr algn="l"/>
            <a:r>
              <a:rPr lang="en-US" sz="3900">
                <a:solidFill>
                  <a:schemeClr val="tx1"/>
                </a:solidFill>
              </a:rPr>
              <a:t>“Witches Against White Supremacy” and the BLM Movement</a:t>
            </a:r>
          </a:p>
        </p:txBody>
      </p:sp>
      <p:sp>
        <p:nvSpPr>
          <p:cNvPr id="12" name="Freeform 6">
            <a:extLst>
              <a:ext uri="{FF2B5EF4-FFF2-40B4-BE49-F238E27FC236}">
                <a16:creationId xmlns:a16="http://schemas.microsoft.com/office/drawing/2014/main" id="{D3686B33-4E07-4542-8F02-1876C8359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5380579"/>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AC591FBD-96C4-4D9F-B043-5D875BDDAD05}"/>
              </a:ext>
            </a:extLst>
          </p:cNvPr>
          <p:cNvSpPr>
            <a:spLocks noGrp="1"/>
          </p:cNvSpPr>
          <p:nvPr>
            <p:ph idx="1"/>
          </p:nvPr>
        </p:nvSpPr>
        <p:spPr>
          <a:xfrm>
            <a:off x="762002" y="2886500"/>
            <a:ext cx="5443666" cy="3337721"/>
          </a:xfrm>
        </p:spPr>
        <p:txBody>
          <a:bodyPr>
            <a:normAutofit/>
          </a:bodyPr>
          <a:lstStyle/>
          <a:p>
            <a:r>
              <a:rPr lang="en-US">
                <a:solidFill>
                  <a:schemeClr val="tx1"/>
                </a:solidFill>
              </a:rPr>
              <a:t>Slogans are great, so are memes, and so are the designers who create logos for movements, BUT-</a:t>
            </a:r>
          </a:p>
          <a:p>
            <a:r>
              <a:rPr lang="en-US">
                <a:solidFill>
                  <a:schemeClr val="tx1"/>
                </a:solidFill>
              </a:rPr>
              <a:t>How do we take a slogan and put it into activism beyond reposting on social media?</a:t>
            </a:r>
          </a:p>
          <a:p>
            <a:endParaRPr lang="en-US">
              <a:solidFill>
                <a:schemeClr val="tx1"/>
              </a:solidFill>
            </a:endParaRPr>
          </a:p>
          <a:p>
            <a:pPr marL="0" indent="0">
              <a:buNone/>
            </a:pPr>
            <a:endParaRPr lang="en-US">
              <a:solidFill>
                <a:schemeClr val="tx1"/>
              </a:solidFill>
            </a:endParaRPr>
          </a:p>
        </p:txBody>
      </p:sp>
      <p:sp>
        <p:nvSpPr>
          <p:cNvPr id="14" name="Freeform: Shape 13">
            <a:extLst>
              <a:ext uri="{FF2B5EF4-FFF2-40B4-BE49-F238E27FC236}">
                <a16:creationId xmlns:a16="http://schemas.microsoft.com/office/drawing/2014/main" id="{5D44B584-65A7-4029-A075-505AA5EAE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48333" y="0"/>
            <a:ext cx="5443666" cy="6858000"/>
          </a:xfrm>
          <a:custGeom>
            <a:avLst/>
            <a:gdLst>
              <a:gd name="connsiteX0" fmla="*/ 0 w 5443666"/>
              <a:gd name="connsiteY0" fmla="*/ 0 h 6845983"/>
              <a:gd name="connsiteX1" fmla="*/ 3595564 w 5443666"/>
              <a:gd name="connsiteY1" fmla="*/ 0 h 6845983"/>
              <a:gd name="connsiteX2" fmla="*/ 3746607 w 5443666"/>
              <a:gd name="connsiteY2" fmla="*/ 118697 h 6845983"/>
              <a:gd name="connsiteX3" fmla="*/ 5443666 w 5443666"/>
              <a:gd name="connsiteY3" fmla="*/ 3717234 h 6845983"/>
              <a:gd name="connsiteX4" fmla="*/ 4378763 w 5443666"/>
              <a:gd name="connsiteY4" fmla="*/ 6683615 h 6845983"/>
              <a:gd name="connsiteX5" fmla="*/ 4238117 w 5443666"/>
              <a:gd name="connsiteY5" fmla="*/ 6845983 h 6845983"/>
              <a:gd name="connsiteX6" fmla="*/ 0 w 5443666"/>
              <a:gd name="connsiteY6" fmla="*/ 6845983 h 684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3666" h="6845983">
                <a:moveTo>
                  <a:pt x="0" y="0"/>
                </a:moveTo>
                <a:lnTo>
                  <a:pt x="3595564" y="0"/>
                </a:lnTo>
                <a:lnTo>
                  <a:pt x="3746607" y="118697"/>
                </a:lnTo>
                <a:cubicBezTo>
                  <a:pt x="4783044" y="974041"/>
                  <a:pt x="5443666" y="2268489"/>
                  <a:pt x="5443666" y="3717234"/>
                </a:cubicBezTo>
                <a:cubicBezTo>
                  <a:pt x="5443666" y="4844036"/>
                  <a:pt x="5044030" y="5877498"/>
                  <a:pt x="4378763" y="6683615"/>
                </a:cubicBezTo>
                <a:lnTo>
                  <a:pt x="4238117" y="6845983"/>
                </a:lnTo>
                <a:lnTo>
                  <a:pt x="0" y="6845983"/>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building, umbrella, window, sitting&#10;&#10;Description automatically generated">
            <a:extLst>
              <a:ext uri="{FF2B5EF4-FFF2-40B4-BE49-F238E27FC236}">
                <a16:creationId xmlns:a16="http://schemas.microsoft.com/office/drawing/2014/main" id="{C29715AC-2813-40EC-B559-0DCA6C5A2C29}"/>
              </a:ext>
            </a:extLst>
          </p:cNvPr>
          <p:cNvPicPr>
            <a:picLocks noChangeAspect="1"/>
          </p:cNvPicPr>
          <p:nvPr/>
        </p:nvPicPr>
        <p:blipFill rotWithShape="1">
          <a:blip r:embed="rId2"/>
          <a:srcRect r="23956"/>
          <a:stretch/>
        </p:blipFill>
        <p:spPr>
          <a:xfrm>
            <a:off x="6976934" y="10"/>
            <a:ext cx="5215066" cy="6857990"/>
          </a:xfrm>
          <a:custGeom>
            <a:avLst/>
            <a:gdLst/>
            <a:ahLst/>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p:spPr>
      </p:pic>
    </p:spTree>
    <p:extLst>
      <p:ext uri="{BB962C8B-B14F-4D97-AF65-F5344CB8AC3E}">
        <p14:creationId xmlns:p14="http://schemas.microsoft.com/office/powerpoint/2010/main" val="425720014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4AE7F72-7DE7-469B-884D-41DF6E3E2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33007370-5EE2-4517-8DA6-2C3666FA6923}"/>
              </a:ext>
            </a:extLst>
          </p:cNvPr>
          <p:cNvSpPr>
            <a:spLocks noGrp="1"/>
          </p:cNvSpPr>
          <p:nvPr>
            <p:ph type="title"/>
          </p:nvPr>
        </p:nvSpPr>
        <p:spPr>
          <a:xfrm>
            <a:off x="761999" y="424330"/>
            <a:ext cx="10667993" cy="1545080"/>
          </a:xfrm>
        </p:spPr>
        <p:txBody>
          <a:bodyPr anchor="ctr">
            <a:normAutofit/>
          </a:bodyPr>
          <a:lstStyle/>
          <a:p>
            <a:r>
              <a:rPr lang="en-US" dirty="0"/>
              <a:t>Ways to Level-Up Your Activism</a:t>
            </a:r>
          </a:p>
        </p:txBody>
      </p:sp>
      <p:sp>
        <p:nvSpPr>
          <p:cNvPr id="12" name="Freeform 6">
            <a:extLst>
              <a:ext uri="{FF2B5EF4-FFF2-40B4-BE49-F238E27FC236}">
                <a16:creationId xmlns:a16="http://schemas.microsoft.com/office/drawing/2014/main" id="{676184BD-E35A-4076-A646-FB2CD9234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78729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pic>
        <p:nvPicPr>
          <p:cNvPr id="5" name="Picture 4" descr="A picture containing woman, wearing, black, holding&#10;&#10;Description automatically generated">
            <a:extLst>
              <a:ext uri="{FF2B5EF4-FFF2-40B4-BE49-F238E27FC236}">
                <a16:creationId xmlns:a16="http://schemas.microsoft.com/office/drawing/2014/main" id="{7C304609-0783-4D17-89A6-AF652AB36215}"/>
              </a:ext>
            </a:extLst>
          </p:cNvPr>
          <p:cNvPicPr>
            <a:picLocks noChangeAspect="1"/>
          </p:cNvPicPr>
          <p:nvPr/>
        </p:nvPicPr>
        <p:blipFill rotWithShape="1">
          <a:blip r:embed="rId2"/>
          <a:srcRect l="4365" r="4073"/>
          <a:stretch/>
        </p:blipFill>
        <p:spPr>
          <a:xfrm>
            <a:off x="20" y="2265036"/>
            <a:ext cx="7534635" cy="4608247"/>
          </a:xfrm>
          <a:prstGeom prst="rect">
            <a:avLst/>
          </a:prstGeom>
        </p:spPr>
      </p:pic>
      <p:cxnSp>
        <p:nvCxnSpPr>
          <p:cNvPr id="14" name="Straight Connector 13">
            <a:extLst>
              <a:ext uri="{FF2B5EF4-FFF2-40B4-BE49-F238E27FC236}">
                <a16:creationId xmlns:a16="http://schemas.microsoft.com/office/drawing/2014/main" id="{DAD3FAB1-4DDF-4AE7-8F23-1BD35D5332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914763" y="2265036"/>
            <a:ext cx="0" cy="4592964"/>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4524E07-F97B-4221-A7D0-EDDD50631F5F}"/>
              </a:ext>
            </a:extLst>
          </p:cNvPr>
          <p:cNvSpPr>
            <a:spLocks noGrp="1"/>
          </p:cNvSpPr>
          <p:nvPr>
            <p:ph idx="1"/>
          </p:nvPr>
        </p:nvSpPr>
        <p:spPr>
          <a:xfrm>
            <a:off x="8118939" y="2286003"/>
            <a:ext cx="3968277" cy="4419597"/>
          </a:xfrm>
        </p:spPr>
        <p:txBody>
          <a:bodyPr>
            <a:normAutofit/>
          </a:bodyPr>
          <a:lstStyle/>
          <a:p>
            <a:pPr>
              <a:lnSpc>
                <a:spcPct val="102000"/>
              </a:lnSpc>
            </a:pPr>
            <a:r>
              <a:rPr lang="en-US" sz="1600" dirty="0"/>
              <a:t>Writing letters/corresponding with elected officials</a:t>
            </a:r>
          </a:p>
          <a:p>
            <a:pPr>
              <a:lnSpc>
                <a:spcPct val="102000"/>
              </a:lnSpc>
            </a:pPr>
            <a:r>
              <a:rPr lang="en-US" sz="1600" dirty="0"/>
              <a:t>Protesting</a:t>
            </a:r>
          </a:p>
          <a:p>
            <a:pPr>
              <a:lnSpc>
                <a:spcPct val="102000"/>
              </a:lnSpc>
            </a:pPr>
            <a:r>
              <a:rPr lang="en-US" sz="1600" dirty="0"/>
              <a:t>Organizing</a:t>
            </a:r>
          </a:p>
          <a:p>
            <a:pPr>
              <a:lnSpc>
                <a:spcPct val="102000"/>
              </a:lnSpc>
            </a:pPr>
            <a:r>
              <a:rPr lang="en-US" sz="1600" dirty="0"/>
              <a:t>Donating</a:t>
            </a:r>
          </a:p>
          <a:p>
            <a:pPr>
              <a:lnSpc>
                <a:spcPct val="102000"/>
              </a:lnSpc>
            </a:pPr>
            <a:r>
              <a:rPr lang="en-US" sz="1600" dirty="0"/>
              <a:t>VOTING! (So mote it be!)</a:t>
            </a:r>
          </a:p>
          <a:p>
            <a:pPr>
              <a:lnSpc>
                <a:spcPct val="102000"/>
              </a:lnSpc>
            </a:pPr>
            <a:r>
              <a:rPr lang="en-US" sz="1600" dirty="0"/>
              <a:t>Self-education through reading, listening to podcasts, attending workshops, and most importantly – </a:t>
            </a:r>
            <a:r>
              <a:rPr lang="en-US" sz="1600" i="1" dirty="0"/>
              <a:t>LISTENING TO MARGINALIZED COMMUNITIES!</a:t>
            </a:r>
          </a:p>
          <a:p>
            <a:pPr>
              <a:lnSpc>
                <a:spcPct val="102000"/>
              </a:lnSpc>
            </a:pPr>
            <a:endParaRPr lang="en-US" sz="1600" dirty="0"/>
          </a:p>
          <a:p>
            <a:pPr marL="0" indent="0">
              <a:lnSpc>
                <a:spcPct val="102000"/>
              </a:lnSpc>
              <a:buNone/>
            </a:pPr>
            <a:r>
              <a:rPr lang="en-US" sz="1600" dirty="0"/>
              <a:t>(All of these have space for practical applications for activist </a:t>
            </a:r>
            <a:r>
              <a:rPr lang="en-US" sz="1600" dirty="0" err="1"/>
              <a:t>magick</a:t>
            </a:r>
            <a:r>
              <a:rPr lang="en-US" sz="1600" dirty="0"/>
              <a:t>)</a:t>
            </a:r>
          </a:p>
          <a:p>
            <a:pPr marL="0" indent="0">
              <a:lnSpc>
                <a:spcPct val="102000"/>
              </a:lnSpc>
              <a:buNone/>
            </a:pPr>
            <a:endParaRPr lang="en-US" sz="1100" dirty="0"/>
          </a:p>
        </p:txBody>
      </p:sp>
    </p:spTree>
    <p:extLst>
      <p:ext uri="{BB962C8B-B14F-4D97-AF65-F5344CB8AC3E}">
        <p14:creationId xmlns:p14="http://schemas.microsoft.com/office/powerpoint/2010/main" val="23760171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688BB-3D27-4D88-B6BA-806FDD2D636D}"/>
              </a:ext>
            </a:extLst>
          </p:cNvPr>
          <p:cNvSpPr>
            <a:spLocks noGrp="1"/>
          </p:cNvSpPr>
          <p:nvPr>
            <p:ph type="title"/>
          </p:nvPr>
        </p:nvSpPr>
        <p:spPr>
          <a:xfrm>
            <a:off x="762000" y="559678"/>
            <a:ext cx="3567915" cy="4952492"/>
          </a:xfrm>
        </p:spPr>
        <p:txBody>
          <a:bodyPr>
            <a:normAutofit/>
          </a:bodyPr>
          <a:lstStyle/>
          <a:p>
            <a:r>
              <a:rPr lang="en-US" dirty="0">
                <a:solidFill>
                  <a:schemeClr val="bg1"/>
                </a:solidFill>
              </a:rPr>
              <a:t>Examples of Activism in Witchcraft/Witch-Identifying Groups</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89BC902-6F96-4723-9708-2A04D3902422}"/>
              </a:ext>
            </a:extLst>
          </p:cNvPr>
          <p:cNvGraphicFramePr>
            <a:graphicFrameLocks noGrp="1"/>
          </p:cNvGraphicFramePr>
          <p:nvPr>
            <p:ph idx="1"/>
            <p:extLst>
              <p:ext uri="{D42A27DB-BD31-4B8C-83A1-F6EECF244321}">
                <p14:modId xmlns:p14="http://schemas.microsoft.com/office/powerpoint/2010/main" val="2030226128"/>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35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F4CF9A01-C2DD-4966-B31A-D2D87CB4CC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1FE96-24E2-4EAF-AE51-ACF8BD75826D}"/>
              </a:ext>
            </a:extLst>
          </p:cNvPr>
          <p:cNvSpPr>
            <a:spLocks noGrp="1"/>
          </p:cNvSpPr>
          <p:nvPr>
            <p:ph type="title"/>
          </p:nvPr>
        </p:nvSpPr>
        <p:spPr>
          <a:xfrm>
            <a:off x="6419654" y="643465"/>
            <a:ext cx="5128880" cy="1628396"/>
          </a:xfrm>
        </p:spPr>
        <p:txBody>
          <a:bodyPr>
            <a:normAutofit/>
          </a:bodyPr>
          <a:lstStyle/>
          <a:p>
            <a:pPr algn="l"/>
            <a:r>
              <a:rPr lang="en-US" sz="3500"/>
              <a:t>How do I approach my elected officials and does it really count?</a:t>
            </a:r>
          </a:p>
        </p:txBody>
      </p:sp>
      <p:pic>
        <p:nvPicPr>
          <p:cNvPr id="5" name="Picture 4" descr="A close up of a person&#10;&#10;Description automatically generated">
            <a:extLst>
              <a:ext uri="{FF2B5EF4-FFF2-40B4-BE49-F238E27FC236}">
                <a16:creationId xmlns:a16="http://schemas.microsoft.com/office/drawing/2014/main" id="{3F7BA154-AC3F-420E-8501-F53FD6C810C4}"/>
              </a:ext>
            </a:extLst>
          </p:cNvPr>
          <p:cNvPicPr>
            <a:picLocks noChangeAspect="1"/>
          </p:cNvPicPr>
          <p:nvPr/>
        </p:nvPicPr>
        <p:blipFill>
          <a:blip r:embed="rId2"/>
          <a:stretch>
            <a:fillRect/>
          </a:stretch>
        </p:blipFill>
        <p:spPr>
          <a:xfrm>
            <a:off x="633999" y="1457663"/>
            <a:ext cx="5462001" cy="3634713"/>
          </a:xfrm>
          <a:prstGeom prst="rect">
            <a:avLst/>
          </a:prstGeom>
        </p:spPr>
      </p:pic>
      <p:cxnSp>
        <p:nvCxnSpPr>
          <p:cNvPr id="17" name="Straight Connector 11">
            <a:extLst>
              <a:ext uri="{FF2B5EF4-FFF2-40B4-BE49-F238E27FC236}">
                <a16:creationId xmlns:a16="http://schemas.microsoft.com/office/drawing/2014/main" id="{0AC6CA7B-A97D-4EE7-BEEF-3794C969426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608076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6A07F27-3584-447C-BBEE-EEF5FDD7C712}"/>
              </a:ext>
            </a:extLst>
          </p:cNvPr>
          <p:cNvSpPr>
            <a:spLocks noGrp="1"/>
          </p:cNvSpPr>
          <p:nvPr>
            <p:ph idx="1"/>
          </p:nvPr>
        </p:nvSpPr>
        <p:spPr>
          <a:xfrm>
            <a:off x="6419654" y="2422688"/>
            <a:ext cx="5128880" cy="3801533"/>
          </a:xfrm>
        </p:spPr>
        <p:txBody>
          <a:bodyPr>
            <a:normAutofit/>
          </a:bodyPr>
          <a:lstStyle/>
          <a:p>
            <a:pPr>
              <a:lnSpc>
                <a:spcPct val="102000"/>
              </a:lnSpc>
            </a:pPr>
            <a:r>
              <a:rPr lang="en-US" sz="1600" dirty="0"/>
              <a:t>YES! Even when you think you’re being given a form letter as a reply, or you think you’re not being heard, you’re at the very least pissing off an intern who has to log every bit of correspondence an elected official receives.</a:t>
            </a:r>
            <a:endParaRPr lang="en-US" sz="1300" dirty="0"/>
          </a:p>
          <a:p>
            <a:pPr>
              <a:lnSpc>
                <a:spcPct val="102000"/>
              </a:lnSpc>
            </a:pPr>
            <a:r>
              <a:rPr lang="en-US" sz="1300" dirty="0" err="1"/>
              <a:t>Magickal</a:t>
            </a:r>
            <a:r>
              <a:rPr lang="en-US" sz="1300" dirty="0"/>
              <a:t> application: </a:t>
            </a:r>
          </a:p>
          <a:p>
            <a:pPr lvl="1">
              <a:lnSpc>
                <a:spcPct val="102000"/>
              </a:lnSpc>
            </a:pPr>
            <a:r>
              <a:rPr lang="en-US" sz="1300" dirty="0"/>
              <a:t>Amplification/energetic raising of electronic messages.  BELIEVE it has a huge impact.</a:t>
            </a:r>
          </a:p>
          <a:p>
            <a:pPr lvl="1">
              <a:lnSpc>
                <a:spcPct val="102000"/>
              </a:lnSpc>
            </a:pPr>
            <a:r>
              <a:rPr lang="en-US" sz="1300" dirty="0"/>
              <a:t>Draw sigils or anoint with oils if a physical letter.</a:t>
            </a:r>
          </a:p>
          <a:p>
            <a:pPr lvl="1">
              <a:lnSpc>
                <a:spcPct val="102000"/>
              </a:lnSpc>
            </a:pPr>
            <a:endParaRPr lang="en-US" sz="1300" dirty="0"/>
          </a:p>
          <a:p>
            <a:pPr lvl="1">
              <a:lnSpc>
                <a:spcPct val="102000"/>
              </a:lnSpc>
            </a:pPr>
            <a:endParaRPr lang="en-US" sz="1300" dirty="0"/>
          </a:p>
          <a:p>
            <a:pPr lvl="1">
              <a:lnSpc>
                <a:spcPct val="102000"/>
              </a:lnSpc>
            </a:pPr>
            <a:endParaRPr lang="en-US" sz="1300" dirty="0"/>
          </a:p>
          <a:p>
            <a:pPr lvl="1">
              <a:lnSpc>
                <a:spcPct val="102000"/>
              </a:lnSpc>
            </a:pPr>
            <a:endParaRPr lang="en-US" sz="1300" dirty="0"/>
          </a:p>
        </p:txBody>
      </p:sp>
      <p:sp>
        <p:nvSpPr>
          <p:cNvPr id="18" name="Freeform 6">
            <a:extLst>
              <a:ext uri="{FF2B5EF4-FFF2-40B4-BE49-F238E27FC236}">
                <a16:creationId xmlns:a16="http://schemas.microsoft.com/office/drawing/2014/main" id="{7F3F28AE-09C6-438F-B1F8-6B3D763F9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Tree>
    <p:extLst>
      <p:ext uri="{BB962C8B-B14F-4D97-AF65-F5344CB8AC3E}">
        <p14:creationId xmlns:p14="http://schemas.microsoft.com/office/powerpoint/2010/main" val="177224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342D-93EE-4F14-86C0-62014F62AC7D}"/>
              </a:ext>
            </a:extLst>
          </p:cNvPr>
          <p:cNvSpPr>
            <a:spLocks noGrp="1"/>
          </p:cNvSpPr>
          <p:nvPr>
            <p:ph type="title"/>
          </p:nvPr>
        </p:nvSpPr>
        <p:spPr>
          <a:xfrm>
            <a:off x="200025" y="457200"/>
            <a:ext cx="5819775" cy="5112120"/>
          </a:xfrm>
        </p:spPr>
        <p:txBody>
          <a:bodyPr/>
          <a:lstStyle/>
          <a:p>
            <a:pPr algn="l"/>
            <a:r>
              <a:rPr lang="en-US" dirty="0"/>
              <a:t>Practical Activism:</a:t>
            </a:r>
            <a:br>
              <a:rPr lang="en-US" dirty="0"/>
            </a:br>
            <a:r>
              <a:rPr lang="en-US" dirty="0"/>
              <a:t>A Primer on Engaging Lawmakers</a:t>
            </a:r>
          </a:p>
        </p:txBody>
      </p:sp>
      <p:sp>
        <p:nvSpPr>
          <p:cNvPr id="3" name="Content Placeholder 2">
            <a:extLst>
              <a:ext uri="{FF2B5EF4-FFF2-40B4-BE49-F238E27FC236}">
                <a16:creationId xmlns:a16="http://schemas.microsoft.com/office/drawing/2014/main" id="{B381C1F8-DE7C-4866-9DB9-64AF5D9FA138}"/>
              </a:ext>
            </a:extLst>
          </p:cNvPr>
          <p:cNvSpPr>
            <a:spLocks noGrp="1"/>
          </p:cNvSpPr>
          <p:nvPr>
            <p:ph idx="1"/>
          </p:nvPr>
        </p:nvSpPr>
        <p:spPr>
          <a:xfrm>
            <a:off x="6248398" y="569066"/>
            <a:ext cx="5181599" cy="5655156"/>
          </a:xfrm>
        </p:spPr>
        <p:txBody>
          <a:bodyPr>
            <a:normAutofit fontScale="85000" lnSpcReduction="20000"/>
          </a:bodyPr>
          <a:lstStyle/>
          <a:p>
            <a:pPr marL="0" indent="0">
              <a:buNone/>
            </a:pPr>
            <a:r>
              <a:rPr lang="en-US" u="sng" dirty="0"/>
              <a:t>General Ground Rules</a:t>
            </a:r>
          </a:p>
          <a:p>
            <a:r>
              <a:rPr lang="en-US" dirty="0"/>
              <a:t>Use respectful language. Respectful correspondence gets a response. Belligerence and name calling do not. </a:t>
            </a:r>
          </a:p>
          <a:p>
            <a:r>
              <a:rPr lang="en-US" dirty="0"/>
              <a:t>Be specific about what change you are looking for. Are you looking for a policy or funding change? What specific change are you looking for?</a:t>
            </a:r>
          </a:p>
          <a:p>
            <a:pPr marL="0" indent="0">
              <a:buNone/>
            </a:pPr>
            <a:r>
              <a:rPr lang="en-US" i="1" dirty="0"/>
              <a:t>Example:</a:t>
            </a:r>
          </a:p>
          <a:p>
            <a:r>
              <a:rPr lang="en-US" dirty="0"/>
              <a:t>I want our police department to be more accountable versus</a:t>
            </a:r>
          </a:p>
          <a:p>
            <a:r>
              <a:rPr lang="en-US" dirty="0"/>
              <a:t>Make police disciplinary actions a matter of public record </a:t>
            </a:r>
          </a:p>
          <a:p>
            <a:pPr marL="0" indent="0">
              <a:buNone/>
            </a:pPr>
            <a:r>
              <a:rPr lang="en-US" i="1" dirty="0"/>
              <a:t>Example:</a:t>
            </a:r>
          </a:p>
          <a:p>
            <a:r>
              <a:rPr lang="en-US" dirty="0"/>
              <a:t>Please give more money to education versus </a:t>
            </a:r>
          </a:p>
          <a:p>
            <a:r>
              <a:rPr lang="en-US" dirty="0"/>
              <a:t>Professional Education Association XYV says that this sum of money would fully fund education in our state. Please make sure that education is funded at this level. </a:t>
            </a:r>
          </a:p>
          <a:p>
            <a:endParaRPr lang="en-US" dirty="0"/>
          </a:p>
        </p:txBody>
      </p:sp>
    </p:spTree>
    <p:extLst>
      <p:ext uri="{BB962C8B-B14F-4D97-AF65-F5344CB8AC3E}">
        <p14:creationId xmlns:p14="http://schemas.microsoft.com/office/powerpoint/2010/main" val="256322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6508-9F8D-46EC-A428-92D57DDC51C1}"/>
              </a:ext>
            </a:extLst>
          </p:cNvPr>
          <p:cNvSpPr>
            <a:spLocks noGrp="1"/>
          </p:cNvSpPr>
          <p:nvPr>
            <p:ph type="title"/>
          </p:nvPr>
        </p:nvSpPr>
        <p:spPr/>
        <p:txBody>
          <a:bodyPr/>
          <a:lstStyle/>
          <a:p>
            <a:pPr algn="l"/>
            <a:r>
              <a:rPr lang="en-US" dirty="0"/>
              <a:t>Practical Activism: A Primer on Engaging Lawmakers (Continued)</a:t>
            </a:r>
          </a:p>
        </p:txBody>
      </p:sp>
      <p:sp>
        <p:nvSpPr>
          <p:cNvPr id="3" name="Content Placeholder 2">
            <a:extLst>
              <a:ext uri="{FF2B5EF4-FFF2-40B4-BE49-F238E27FC236}">
                <a16:creationId xmlns:a16="http://schemas.microsoft.com/office/drawing/2014/main" id="{2E076FA8-D68A-4E66-BDEF-DDE10AF4E546}"/>
              </a:ext>
            </a:extLst>
          </p:cNvPr>
          <p:cNvSpPr>
            <a:spLocks noGrp="1"/>
          </p:cNvSpPr>
          <p:nvPr>
            <p:ph idx="1"/>
          </p:nvPr>
        </p:nvSpPr>
        <p:spPr/>
        <p:txBody>
          <a:bodyPr>
            <a:normAutofit fontScale="92500"/>
          </a:bodyPr>
          <a:lstStyle/>
          <a:p>
            <a:pPr marL="0" indent="0">
              <a:buNone/>
            </a:pPr>
            <a:r>
              <a:rPr lang="en-US" b="1" dirty="0"/>
              <a:t>If possible, make it personal. Policymakers need to know how their work impacts people on a tangible level. </a:t>
            </a:r>
          </a:p>
          <a:p>
            <a:pPr marL="0" indent="0">
              <a:buNone/>
            </a:pPr>
            <a:r>
              <a:rPr lang="en-US" i="1" dirty="0"/>
              <a:t>Example:  </a:t>
            </a:r>
          </a:p>
          <a:p>
            <a:r>
              <a:rPr lang="en-US" dirty="0"/>
              <a:t>Policy X is bad for business versus</a:t>
            </a:r>
          </a:p>
          <a:p>
            <a:r>
              <a:rPr lang="en-US" dirty="0"/>
              <a:t>Policy X negatively impacts my company which employs 15 people. If this policy continues, my business and other businesses like mine will be forced to close. This will put hundreds of people in our state out of work.</a:t>
            </a:r>
          </a:p>
          <a:p>
            <a:pPr marL="0" indent="0">
              <a:buNone/>
            </a:pPr>
            <a:r>
              <a:rPr lang="en-US" b="1" dirty="0"/>
              <a:t>Be succinct. </a:t>
            </a:r>
            <a:r>
              <a:rPr lang="en-US" dirty="0"/>
              <a:t>No one has time to read novels, but you also need to get your point across. Contextualize the problem and propose your solution. Move on.</a:t>
            </a:r>
          </a:p>
          <a:p>
            <a:pPr marL="0" indent="0">
              <a:buNone/>
            </a:pPr>
            <a:r>
              <a:rPr lang="en-US" b="1" dirty="0"/>
              <a:t>Stick to one or two issues you are truly passionate about. </a:t>
            </a:r>
            <a:r>
              <a:rPr lang="en-US" dirty="0"/>
              <a:t>If you are constantly calling your lawmaker about everything, staffers will tune you out. Pick a cause, and stick to it. </a:t>
            </a:r>
          </a:p>
          <a:p>
            <a:endParaRPr lang="en-US" dirty="0"/>
          </a:p>
        </p:txBody>
      </p:sp>
    </p:spTree>
    <p:extLst>
      <p:ext uri="{BB962C8B-B14F-4D97-AF65-F5344CB8AC3E}">
        <p14:creationId xmlns:p14="http://schemas.microsoft.com/office/powerpoint/2010/main" val="3697781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EC830-B7AE-4D58-9E6D-B0DD79764919}"/>
              </a:ext>
            </a:extLst>
          </p:cNvPr>
          <p:cNvSpPr>
            <a:spLocks noGrp="1"/>
          </p:cNvSpPr>
          <p:nvPr>
            <p:ph type="title"/>
          </p:nvPr>
        </p:nvSpPr>
        <p:spPr/>
        <p:txBody>
          <a:bodyPr/>
          <a:lstStyle/>
          <a:p>
            <a:pPr algn="l"/>
            <a:r>
              <a:rPr lang="en-US" dirty="0"/>
              <a:t>Practical Activism: A Primer on Engaging Lawmakers (Continued)</a:t>
            </a:r>
          </a:p>
        </p:txBody>
      </p:sp>
      <p:sp>
        <p:nvSpPr>
          <p:cNvPr id="3" name="Content Placeholder 2">
            <a:extLst>
              <a:ext uri="{FF2B5EF4-FFF2-40B4-BE49-F238E27FC236}">
                <a16:creationId xmlns:a16="http://schemas.microsoft.com/office/drawing/2014/main" id="{221A2CB6-9675-45D8-93BB-4726411B8DD7}"/>
              </a:ext>
            </a:extLst>
          </p:cNvPr>
          <p:cNvSpPr>
            <a:spLocks noGrp="1"/>
          </p:cNvSpPr>
          <p:nvPr>
            <p:ph idx="1"/>
          </p:nvPr>
        </p:nvSpPr>
        <p:spPr/>
        <p:txBody>
          <a:bodyPr>
            <a:normAutofit fontScale="92500" lnSpcReduction="20000"/>
          </a:bodyPr>
          <a:lstStyle/>
          <a:p>
            <a:pPr marL="0" indent="0">
              <a:buNone/>
            </a:pPr>
            <a:r>
              <a:rPr lang="en-US" b="1" u="sng" dirty="0"/>
              <a:t>Before You Engage </a:t>
            </a:r>
          </a:p>
          <a:p>
            <a:r>
              <a:rPr lang="en-US" dirty="0"/>
              <a:t>Do your research! If it sounds like you’ve put thought and time into the issue, people will listen to you more. Know something about your subject.</a:t>
            </a:r>
          </a:p>
          <a:p>
            <a:r>
              <a:rPr lang="en-US" dirty="0"/>
              <a:t>Know what level of government would help you best! Should you be working at the local, state, or national level? For example, if the issues are about teachers or police, you’re probably best working with state and local governments. If it’s national security, federal lawmakers are best. Never underestimate the amount of change that local governments can bring. </a:t>
            </a:r>
          </a:p>
          <a:p>
            <a:r>
              <a:rPr lang="en-US" dirty="0"/>
              <a:t>Make sure you are contacting the correct lawmaker. If you do not live in a lawmaker’s district, your message will be disregarded. </a:t>
            </a:r>
          </a:p>
          <a:p>
            <a:r>
              <a:rPr lang="en-US" dirty="0"/>
              <a:t>Use Google or any other search engine to find out who your local, state and federal representation are.  </a:t>
            </a:r>
          </a:p>
          <a:p>
            <a:r>
              <a:rPr lang="en-US" i="1" dirty="0"/>
              <a:t>Bonus: If you know what committees a member works on, you will know where they are most able to make a change. </a:t>
            </a:r>
          </a:p>
          <a:p>
            <a:endParaRPr lang="en-US" dirty="0"/>
          </a:p>
        </p:txBody>
      </p:sp>
    </p:spTree>
    <p:extLst>
      <p:ext uri="{BB962C8B-B14F-4D97-AF65-F5344CB8AC3E}">
        <p14:creationId xmlns:p14="http://schemas.microsoft.com/office/powerpoint/2010/main" val="4279431486"/>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otalTime>60</TotalTime>
  <Words>3425</Words>
  <Application>Microsoft Office PowerPoint</Application>
  <PresentationFormat>Widescreen</PresentationFormat>
  <Paragraphs>237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Schoolbook</vt:lpstr>
      <vt:lpstr>Corbel</vt:lpstr>
      <vt:lpstr>Headlines</vt:lpstr>
      <vt:lpstr>A witch’s Guide to Social, Political, and Spiritual Activism// (“Spirituality and Activism”)</vt:lpstr>
      <vt:lpstr>Activism (n): “the policy or action of using vigorous campaigning to bring about social or political change” </vt:lpstr>
      <vt:lpstr>“Witches Against White Supremacy” and the BLM Movement</vt:lpstr>
      <vt:lpstr>Ways to Level-Up Your Activism</vt:lpstr>
      <vt:lpstr>Examples of Activism in Witchcraft/Witch-Identifying Groups</vt:lpstr>
      <vt:lpstr>How do I approach my elected officials and does it really count?</vt:lpstr>
      <vt:lpstr>Practical Activism: A Primer on Engaging Lawmakers</vt:lpstr>
      <vt:lpstr>Practical Activism: A Primer on Engaging Lawmakers (Continued)</vt:lpstr>
      <vt:lpstr>Practical Activism: A Primer on Engaging Lawmakers (Continued)</vt:lpstr>
      <vt:lpstr>Practical Activism: A Primer on Engaging Lawmakers (Continued)</vt:lpstr>
      <vt:lpstr>Practical Activism: A Primer on Engaging Lawmakers (Continued)</vt:lpstr>
      <vt:lpstr>Protesting Magickally</vt:lpstr>
      <vt:lpstr>Protective Sigils for Protesters/Anti-Racism</vt:lpstr>
      <vt:lpstr>Safety and First Aid </vt:lpstr>
      <vt:lpstr>Safety and First Aid, continued: Backpack Essentials</vt:lpstr>
      <vt:lpstr>“What to Do If” (Knowing Your Rights)</vt:lpstr>
      <vt:lpstr>What to Do If (First Aid and Hazards of the Trade)</vt:lpstr>
      <vt:lpstr>First Aid: CS Gas</vt:lpstr>
      <vt:lpstr>First Aid: CS Gas (How to Treat)</vt:lpstr>
      <vt:lpstr>Aftercare: CS Gas and Herbalism for Trauma</vt:lpstr>
      <vt:lpstr>Aftercare: CS Gas and Herbalism for Trauma (Continued)</vt:lpstr>
      <vt:lpstr>Aftercare/ Herbalism  for Trauma (Continued)</vt:lpstr>
      <vt:lpstr>Other Ways to be an Activist Witch/Pagan</vt:lpstr>
      <vt:lpstr>Other Ways to Be an Activist Witch</vt:lpstr>
      <vt:lpstr>Donate, Donate, Donate!</vt:lpstr>
      <vt:lpstr>What Now? (How to “Keep the Fire”)</vt:lpstr>
      <vt:lpstr>Consulting with Deity Regarding Your “Path” When Pagan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witch’s Guide to Social, Political, and Spiritual Activism</dc:title>
  <dc:creator>Jason Browne</dc:creator>
  <cp:lastModifiedBy>Jason Browne</cp:lastModifiedBy>
  <cp:revision>9</cp:revision>
  <dcterms:created xsi:type="dcterms:W3CDTF">2020-06-24T16:12:01Z</dcterms:created>
  <dcterms:modified xsi:type="dcterms:W3CDTF">2020-07-22T23:27:35Z</dcterms:modified>
</cp:coreProperties>
</file>